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92" r:id="rId1"/>
  </p:sldMasterIdLst>
  <p:sldIdLst>
    <p:sldId id="257" r:id="rId2"/>
    <p:sldId id="259" r:id="rId3"/>
    <p:sldId id="260" r:id="rId4"/>
    <p:sldId id="261" r:id="rId5"/>
    <p:sldId id="269" r:id="rId6"/>
    <p:sldId id="262" r:id="rId7"/>
    <p:sldId id="267" r:id="rId8"/>
    <p:sldId id="263" r:id="rId9"/>
    <p:sldId id="268" r:id="rId10"/>
    <p:sldId id="264" r:id="rId11"/>
    <p:sldId id="265" r:id="rId12"/>
    <p:sldId id="266" r:id="rId13"/>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0" d="100"/>
          <a:sy n="70" d="100"/>
        </p:scale>
        <p:origin x="1386" y="72"/>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ectangle 6"/>
          <p:cNvSpPr/>
          <p:nvPr/>
        </p:nvSpPr>
        <p:spPr>
          <a:xfrm>
            <a:off x="0" y="0"/>
            <a:ext cx="9144000"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8" name="Rounded Rectangle 7"/>
          <p:cNvSpPr/>
          <p:nvPr/>
        </p:nvSpPr>
        <p:spPr>
          <a:xfrm>
            <a:off x="91440" y="101600"/>
            <a:ext cx="8961120" cy="6664960"/>
          </a:xfrm>
          <a:prstGeom prst="roundRect">
            <a:avLst>
              <a:gd name="adj" fmla="val 1735"/>
            </a:avLst>
          </a:prstGeom>
          <a:ln w="12700" cmpd="sng">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Date Placeholder 3"/>
          <p:cNvSpPr>
            <a:spLocks noGrp="1"/>
          </p:cNvSpPr>
          <p:nvPr>
            <p:ph type="dt" sz="half" idx="10"/>
          </p:nvPr>
        </p:nvSpPr>
        <p:spPr/>
        <p:txBody>
          <a:bodyPr/>
          <a:lstStyle/>
          <a:p>
            <a:fld id="{DEAF9B86-7922-450F-AB0F-1249AF506A70}" type="datetimeFigureOut">
              <a:rPr lang="en-US" smtClean="0"/>
              <a:t>28-Mar-20</a:t>
            </a:fld>
            <a:endParaRPr lang="en-US"/>
          </a:p>
        </p:txBody>
      </p:sp>
      <p:sp>
        <p:nvSpPr>
          <p:cNvPr id="5" name="Footer Placeholder 4"/>
          <p:cNvSpPr>
            <a:spLocks noGrp="1"/>
          </p:cNvSpPr>
          <p:nvPr>
            <p:ph type="ftr" sz="quarter" idx="11"/>
          </p:nvPr>
        </p:nvSpPr>
        <p:spPr/>
        <p:txBody>
          <a:bodyPr/>
          <a:lstStyle/>
          <a:p>
            <a:endParaRPr lang="en-US"/>
          </a:p>
        </p:txBody>
      </p:sp>
      <p:sp>
        <p:nvSpPr>
          <p:cNvPr id="9" name="Rectangle 8"/>
          <p:cNvSpPr/>
          <p:nvPr/>
        </p:nvSpPr>
        <p:spPr>
          <a:xfrm>
            <a:off x="345440" y="2942602"/>
            <a:ext cx="7147931" cy="2463800"/>
          </a:xfrm>
          <a:prstGeom prst="rect">
            <a:avLst/>
          </a:prstGeom>
          <a:solidFill>
            <a:srgbClr val="FFFFFF">
              <a:alpha val="83000"/>
            </a:srgb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7572652" y="2944634"/>
            <a:ext cx="1190348" cy="2459736"/>
          </a:xfrm>
          <a:prstGeom prst="rect">
            <a:avLst/>
          </a:prstGeom>
          <a:solidFill>
            <a:srgbClr val="FFFFFF">
              <a:alpha val="83000"/>
            </a:srgb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p:cNvSpPr/>
          <p:nvPr/>
        </p:nvSpPr>
        <p:spPr>
          <a:xfrm>
            <a:off x="7712714" y="3136658"/>
            <a:ext cx="910224" cy="2075688"/>
          </a:xfrm>
          <a:prstGeom prst="rect">
            <a:avLst/>
          </a:prstGeom>
          <a:solidFill>
            <a:schemeClr val="accent3">
              <a:alpha val="70000"/>
            </a:schemeClr>
          </a:solidFill>
          <a:ln w="635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p:cNvSpPr/>
          <p:nvPr/>
        </p:nvSpPr>
        <p:spPr>
          <a:xfrm>
            <a:off x="445483" y="3055621"/>
            <a:ext cx="6947845" cy="2245359"/>
          </a:xfrm>
          <a:prstGeom prst="rect">
            <a:avLst/>
          </a:prstGeom>
          <a:solidFill>
            <a:srgbClr val="FFFFFF"/>
          </a:solidFill>
          <a:ln w="6350" cmpd="dbl">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Slide Number Placeholder 5"/>
          <p:cNvSpPr>
            <a:spLocks noGrp="1"/>
          </p:cNvSpPr>
          <p:nvPr>
            <p:ph type="sldNum" sz="quarter" idx="12"/>
          </p:nvPr>
        </p:nvSpPr>
        <p:spPr>
          <a:xfrm>
            <a:off x="7786826" y="4625268"/>
            <a:ext cx="762000" cy="457200"/>
          </a:xfrm>
        </p:spPr>
        <p:txBody>
          <a:bodyPr/>
          <a:lstStyle>
            <a:lvl1pPr algn="ctr">
              <a:defRPr sz="2800">
                <a:solidFill>
                  <a:schemeClr val="accent1">
                    <a:lumMod val="50000"/>
                  </a:schemeClr>
                </a:solidFill>
              </a:defRPr>
            </a:lvl1pPr>
          </a:lstStyle>
          <a:p>
            <a:fld id="{2FB7C8E6-2E3B-4D77-B8BF-353B2FA4ED74}" type="slidenum">
              <a:rPr lang="en-US" smtClean="0"/>
              <a:t>‹#›</a:t>
            </a:fld>
            <a:endParaRPr lang="en-US"/>
          </a:p>
        </p:txBody>
      </p:sp>
      <p:sp>
        <p:nvSpPr>
          <p:cNvPr id="11" name="Rectangle 10"/>
          <p:cNvSpPr/>
          <p:nvPr/>
        </p:nvSpPr>
        <p:spPr>
          <a:xfrm>
            <a:off x="541822" y="4559276"/>
            <a:ext cx="6755166" cy="664367"/>
          </a:xfrm>
          <a:prstGeom prst="rect">
            <a:avLst/>
          </a:prstGeom>
          <a:solidFill>
            <a:schemeClr val="accent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p:nvSpPr>
        <p:spPr>
          <a:xfrm>
            <a:off x="538971" y="3139440"/>
            <a:ext cx="6760868" cy="2077720"/>
          </a:xfrm>
          <a:prstGeom prst="rect">
            <a:avLst/>
          </a:prstGeom>
          <a:noFill/>
          <a:ln w="6350" cmpd="dbl">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ubtitle 2"/>
          <p:cNvSpPr>
            <a:spLocks noGrp="1"/>
          </p:cNvSpPr>
          <p:nvPr>
            <p:ph type="subTitle" idx="1"/>
          </p:nvPr>
        </p:nvSpPr>
        <p:spPr>
          <a:xfrm>
            <a:off x="642805" y="4648200"/>
            <a:ext cx="6553200" cy="457200"/>
          </a:xfrm>
        </p:spPr>
        <p:txBody>
          <a:bodyPr>
            <a:normAutofit/>
          </a:bodyPr>
          <a:lstStyle>
            <a:lvl1pPr marL="0" indent="0" algn="ctr">
              <a:buNone/>
              <a:defRPr sz="1800" cap="all" spc="300" baseline="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2" name="Title 1"/>
          <p:cNvSpPr>
            <a:spLocks noGrp="1"/>
          </p:cNvSpPr>
          <p:nvPr>
            <p:ph type="ctrTitle"/>
          </p:nvPr>
        </p:nvSpPr>
        <p:spPr>
          <a:xfrm>
            <a:off x="604705" y="3227033"/>
            <a:ext cx="6629400" cy="1219201"/>
          </a:xfrm>
        </p:spPr>
        <p:txBody>
          <a:bodyPr anchor="b" anchorCtr="0">
            <a:noAutofit/>
          </a:bodyPr>
          <a:lstStyle>
            <a:lvl1pPr>
              <a:defRPr sz="4000">
                <a:solidFill>
                  <a:schemeClr val="accent1">
                    <a:lumMod val="50000"/>
                  </a:schemeClr>
                </a:solidFill>
              </a:defRPr>
            </a:lvl1pPr>
          </a:lstStyle>
          <a:p>
            <a:r>
              <a:rPr lang="en-US"/>
              <a:t>Click to edit Master title style</a:t>
            </a:r>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DEAF9B86-7922-450F-AB0F-1249AF506A70}" type="datetimeFigureOut">
              <a:rPr lang="en-US" smtClean="0"/>
              <a:t>28-Mar-20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FB7C8E6-2E3B-4D77-B8BF-353B2FA4ED74}"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7" name="Rectangle 6"/>
          <p:cNvSpPr/>
          <p:nvPr/>
        </p:nvSpPr>
        <p:spPr>
          <a:xfrm>
            <a:off x="6861702" y="228600"/>
            <a:ext cx="1859280" cy="6122634"/>
          </a:xfrm>
          <a:prstGeom prst="rect">
            <a:avLst/>
          </a:prstGeom>
          <a:solidFill>
            <a:srgbClr val="FFFFFF">
              <a:alpha val="85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lang="en-US" sz="1800" kern="1200">
              <a:solidFill>
                <a:schemeClr val="lt1"/>
              </a:solidFill>
              <a:latin typeface="+mn-lt"/>
              <a:ea typeface="+mn-ea"/>
              <a:cs typeface="+mn-cs"/>
            </a:endParaRPr>
          </a:p>
        </p:txBody>
      </p:sp>
      <p:sp>
        <p:nvSpPr>
          <p:cNvPr id="8" name="Rectangle 7"/>
          <p:cNvSpPr/>
          <p:nvPr/>
        </p:nvSpPr>
        <p:spPr>
          <a:xfrm>
            <a:off x="6955225" y="351409"/>
            <a:ext cx="1672235" cy="5877017"/>
          </a:xfrm>
          <a:prstGeom prst="rect">
            <a:avLst/>
          </a:prstGeom>
          <a:solidFill>
            <a:srgbClr val="FFFFFF"/>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Vertical Title 1"/>
          <p:cNvSpPr>
            <a:spLocks noGrp="1"/>
          </p:cNvSpPr>
          <p:nvPr>
            <p:ph type="title" orient="vert"/>
          </p:nvPr>
        </p:nvSpPr>
        <p:spPr>
          <a:xfrm>
            <a:off x="7048577" y="395427"/>
            <a:ext cx="1485531" cy="5788981"/>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457200" y="380999"/>
            <a:ext cx="6172200" cy="5791201"/>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DEAF9B86-7922-450F-AB0F-1249AF506A70}" type="datetimeFigureOut">
              <a:rPr lang="en-US" smtClean="0"/>
              <a:t>28-Mar-20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FB7C8E6-2E3B-4D77-B8BF-353B2FA4ED74}"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DEAF9B86-7922-450F-AB0F-1249AF506A70}" type="datetimeFigureOut">
              <a:rPr lang="en-US" smtClean="0"/>
              <a:t>28-Mar-20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FB7C8E6-2E3B-4D77-B8BF-353B2FA4ED74}"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7" name="Rectangle 6"/>
          <p:cNvSpPr/>
          <p:nvPr/>
        </p:nvSpPr>
        <p:spPr>
          <a:xfrm>
            <a:off x="0" y="0"/>
            <a:ext cx="9144000"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8" name="Rounded Rectangle 7"/>
          <p:cNvSpPr/>
          <p:nvPr/>
        </p:nvSpPr>
        <p:spPr>
          <a:xfrm>
            <a:off x="91440" y="101600"/>
            <a:ext cx="8961120" cy="6664960"/>
          </a:xfrm>
          <a:prstGeom prst="roundRect">
            <a:avLst>
              <a:gd name="adj" fmla="val 1735"/>
            </a:avLst>
          </a:prstGeom>
          <a:ln w="12700" cmpd="sng">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Date Placeholder 3"/>
          <p:cNvSpPr>
            <a:spLocks noGrp="1"/>
          </p:cNvSpPr>
          <p:nvPr>
            <p:ph type="dt" sz="half" idx="10"/>
          </p:nvPr>
        </p:nvSpPr>
        <p:spPr/>
        <p:txBody>
          <a:bodyPr/>
          <a:lstStyle/>
          <a:p>
            <a:fld id="{DEAF9B86-7922-450F-AB0F-1249AF506A70}" type="datetimeFigureOut">
              <a:rPr lang="en-US" smtClean="0"/>
              <a:t>28-Mar-20</a:t>
            </a:fld>
            <a:endParaRPr lang="en-US"/>
          </a:p>
        </p:txBody>
      </p:sp>
      <p:sp>
        <p:nvSpPr>
          <p:cNvPr id="13" name="Rectangle 12"/>
          <p:cNvSpPr/>
          <p:nvPr/>
        </p:nvSpPr>
        <p:spPr>
          <a:xfrm>
            <a:off x="451976" y="2946400"/>
            <a:ext cx="8265160" cy="2463800"/>
          </a:xfrm>
          <a:prstGeom prst="rect">
            <a:avLst/>
          </a:prstGeom>
          <a:solidFill>
            <a:srgbClr val="FFFFFF">
              <a:alpha val="83000"/>
            </a:srgb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p:cNvSpPr/>
          <p:nvPr/>
        </p:nvSpPr>
        <p:spPr>
          <a:xfrm>
            <a:off x="567656" y="3048000"/>
            <a:ext cx="8033800" cy="2245359"/>
          </a:xfrm>
          <a:prstGeom prst="rect">
            <a:avLst/>
          </a:prstGeom>
          <a:solidFill>
            <a:srgbClr val="FFFFFF"/>
          </a:solidFill>
          <a:ln w="6350" cmpd="dbl">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FB7C8E6-2E3B-4D77-B8BF-353B2FA4ED74}" type="slidenum">
              <a:rPr lang="en-US" smtClean="0"/>
              <a:t>‹#›</a:t>
            </a:fld>
            <a:endParaRPr lang="en-US"/>
          </a:p>
        </p:txBody>
      </p:sp>
      <p:sp>
        <p:nvSpPr>
          <p:cNvPr id="2" name="Title 1"/>
          <p:cNvSpPr>
            <a:spLocks noGrp="1"/>
          </p:cNvSpPr>
          <p:nvPr>
            <p:ph type="title"/>
          </p:nvPr>
        </p:nvSpPr>
        <p:spPr>
          <a:xfrm>
            <a:off x="736456" y="3200399"/>
            <a:ext cx="7696200" cy="1295401"/>
          </a:xfrm>
        </p:spPr>
        <p:txBody>
          <a:bodyPr anchor="b" anchorCtr="0">
            <a:noAutofit/>
          </a:bodyPr>
          <a:lstStyle>
            <a:lvl1pPr algn="ctr" defTabSz="914400" rtl="0" eaLnBrk="1" latinLnBrk="0" hangingPunct="1">
              <a:spcBef>
                <a:spcPct val="0"/>
              </a:spcBef>
              <a:buNone/>
              <a:defRPr lang="en-US" sz="4000" kern="1200" cap="all" baseline="0" dirty="0">
                <a:solidFill>
                  <a:schemeClr val="accent1">
                    <a:lumMod val="50000"/>
                  </a:schemeClr>
                </a:solidFill>
                <a:latin typeface="+mj-lt"/>
                <a:ea typeface="+mj-ea"/>
                <a:cs typeface="+mj-cs"/>
              </a:defRPr>
            </a:lvl1pPr>
          </a:lstStyle>
          <a:p>
            <a:r>
              <a:rPr lang="en-US"/>
              <a:t>Click to edit Master title style</a:t>
            </a:r>
            <a:endParaRPr lang="en-US" dirty="0"/>
          </a:p>
        </p:txBody>
      </p:sp>
      <p:sp>
        <p:nvSpPr>
          <p:cNvPr id="15" name="Rectangle 14"/>
          <p:cNvSpPr/>
          <p:nvPr/>
        </p:nvSpPr>
        <p:spPr>
          <a:xfrm>
            <a:off x="675496" y="4541520"/>
            <a:ext cx="7818120" cy="664367"/>
          </a:xfrm>
          <a:prstGeom prst="rect">
            <a:avLst/>
          </a:prstGeom>
          <a:solidFill>
            <a:schemeClr val="accent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 Placeholder 2"/>
          <p:cNvSpPr>
            <a:spLocks noGrp="1"/>
          </p:cNvSpPr>
          <p:nvPr>
            <p:ph type="body" idx="1"/>
          </p:nvPr>
        </p:nvSpPr>
        <p:spPr>
          <a:xfrm>
            <a:off x="736456" y="4607510"/>
            <a:ext cx="7696200" cy="523783"/>
          </a:xfrm>
        </p:spPr>
        <p:txBody>
          <a:bodyPr anchor="ctr">
            <a:normAutofit/>
          </a:bodyPr>
          <a:lstStyle>
            <a:lvl1pPr marL="0" indent="0" algn="ctr">
              <a:buNone/>
              <a:defRPr sz="2000" cap="all" spc="250" baseline="0">
                <a:solidFill>
                  <a:srgbClr val="FFFFFF"/>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14" name="Rectangle 13"/>
          <p:cNvSpPr/>
          <p:nvPr/>
        </p:nvSpPr>
        <p:spPr>
          <a:xfrm>
            <a:off x="675757" y="3124200"/>
            <a:ext cx="7817599" cy="2077720"/>
          </a:xfrm>
          <a:prstGeom prst="rect">
            <a:avLst/>
          </a:prstGeom>
          <a:noFill/>
          <a:ln w="6350" cmpd="dbl">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26128" y="408372"/>
            <a:ext cx="8260672" cy="1039427"/>
          </a:xfrm>
        </p:spPr>
        <p:txBody>
          <a:bodyPr/>
          <a:lstStyle/>
          <a:p>
            <a:r>
              <a:rPr lang="en-US"/>
              <a:t>Click to edit Master title style</a:t>
            </a:r>
          </a:p>
        </p:txBody>
      </p:sp>
      <p:sp>
        <p:nvSpPr>
          <p:cNvPr id="3" name="Content Placeholder 2"/>
          <p:cNvSpPr>
            <a:spLocks noGrp="1"/>
          </p:cNvSpPr>
          <p:nvPr>
            <p:ph sz="half" idx="1"/>
          </p:nvPr>
        </p:nvSpPr>
        <p:spPr>
          <a:xfrm>
            <a:off x="426128" y="1719071"/>
            <a:ext cx="4038600" cy="440740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48200" y="1719071"/>
            <a:ext cx="4038600" cy="440740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DEAF9B86-7922-450F-AB0F-1249AF506A70}" type="datetimeFigureOut">
              <a:rPr lang="en-US" smtClean="0"/>
              <a:t>28-Mar-20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FB7C8E6-2E3B-4D77-B8BF-353B2FA4ED74}" type="slidenum">
              <a:rPr lang="en-US" smtClean="0"/>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26128" y="408372"/>
            <a:ext cx="8260672" cy="1039427"/>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26128" y="1722438"/>
            <a:ext cx="4040188" cy="639762"/>
          </a:xfrm>
        </p:spPr>
        <p:txBody>
          <a:bodyPr anchor="b">
            <a:noAutofit/>
          </a:bodyPr>
          <a:lstStyle>
            <a:lvl1pPr marL="0" indent="0" algn="ctr">
              <a:buNone/>
              <a:defRPr sz="22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26128" y="2438400"/>
            <a:ext cx="4040188" cy="3687762"/>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45025" y="1722438"/>
            <a:ext cx="4041775" cy="639762"/>
          </a:xfrm>
        </p:spPr>
        <p:txBody>
          <a:bodyPr anchor="b">
            <a:noAutofit/>
          </a:bodyPr>
          <a:lstStyle>
            <a:lvl1pPr marL="0" indent="0" algn="ctr">
              <a:buNone/>
              <a:defRPr sz="22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438400"/>
            <a:ext cx="4041775" cy="3687762"/>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DEAF9B86-7922-450F-AB0F-1249AF506A70}" type="datetimeFigureOut">
              <a:rPr lang="en-US" smtClean="0"/>
              <a:t>28-Mar-20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2FB7C8E6-2E3B-4D77-B8BF-353B2FA4ED74}"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DEAF9B86-7922-450F-AB0F-1249AF506A70}" type="datetimeFigureOut">
              <a:rPr lang="en-US" smtClean="0"/>
              <a:t>28-Mar-20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2FB7C8E6-2E3B-4D77-B8BF-353B2FA4ED74}"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5" name="Rectangle 4"/>
          <p:cNvSpPr/>
          <p:nvPr/>
        </p:nvSpPr>
        <p:spPr>
          <a:xfrm>
            <a:off x="0" y="0"/>
            <a:ext cx="9144000"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1" name="Rounded Rectangle 10"/>
          <p:cNvSpPr/>
          <p:nvPr/>
        </p:nvSpPr>
        <p:spPr>
          <a:xfrm>
            <a:off x="91440" y="101600"/>
            <a:ext cx="8961120" cy="6664960"/>
          </a:xfrm>
          <a:prstGeom prst="roundRect">
            <a:avLst>
              <a:gd name="adj" fmla="val 1735"/>
            </a:avLst>
          </a:prstGeom>
          <a:ln w="12700" cmpd="sng">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Date Placeholder 1"/>
          <p:cNvSpPr>
            <a:spLocks noGrp="1"/>
          </p:cNvSpPr>
          <p:nvPr>
            <p:ph type="dt" sz="half" idx="10"/>
          </p:nvPr>
        </p:nvSpPr>
        <p:spPr/>
        <p:txBody>
          <a:bodyPr/>
          <a:lstStyle/>
          <a:p>
            <a:fld id="{DEAF9B86-7922-450F-AB0F-1249AF506A70}" type="datetimeFigureOut">
              <a:rPr lang="en-US" smtClean="0"/>
              <a:t>28-Mar-20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2FB7C8E6-2E3B-4D77-B8BF-353B2FA4ED74}"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11" name="Rectangle 10"/>
          <p:cNvSpPr/>
          <p:nvPr/>
        </p:nvSpPr>
        <p:spPr>
          <a:xfrm>
            <a:off x="0" y="0"/>
            <a:ext cx="9144000"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2" name="Rounded Rectangle 11"/>
          <p:cNvSpPr/>
          <p:nvPr/>
        </p:nvSpPr>
        <p:spPr>
          <a:xfrm>
            <a:off x="91440" y="101600"/>
            <a:ext cx="8961120" cy="6664960"/>
          </a:xfrm>
          <a:prstGeom prst="roundRect">
            <a:avLst>
              <a:gd name="adj" fmla="val 1735"/>
            </a:avLst>
          </a:prstGeom>
          <a:ln w="12700" cmpd="sng">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p:cNvSpPr>
            <a:spLocks noGrp="1"/>
          </p:cNvSpPr>
          <p:nvPr>
            <p:ph idx="1"/>
          </p:nvPr>
        </p:nvSpPr>
        <p:spPr>
          <a:xfrm>
            <a:off x="3886200" y="685800"/>
            <a:ext cx="4572000" cy="5257802"/>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DEAF9B86-7922-450F-AB0F-1249AF506A70}" type="datetimeFigureOut">
              <a:rPr lang="en-US" smtClean="0"/>
              <a:t>28-Mar-20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FB7C8E6-2E3B-4D77-B8BF-353B2FA4ED74}" type="slidenum">
              <a:rPr lang="en-US" smtClean="0"/>
              <a:t>‹#›</a:t>
            </a:fld>
            <a:endParaRPr lang="en-US"/>
          </a:p>
        </p:txBody>
      </p:sp>
      <p:sp>
        <p:nvSpPr>
          <p:cNvPr id="8" name="Rectangle 7"/>
          <p:cNvSpPr/>
          <p:nvPr/>
        </p:nvSpPr>
        <p:spPr>
          <a:xfrm>
            <a:off x="560034" y="1505712"/>
            <a:ext cx="2716566" cy="3523488"/>
          </a:xfrm>
          <a:prstGeom prst="rect">
            <a:avLst/>
          </a:prstGeom>
          <a:solidFill>
            <a:srgbClr val="FFFFFF">
              <a:alpha val="83000"/>
            </a:srgb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p:nvSpPr>
        <p:spPr>
          <a:xfrm>
            <a:off x="676690" y="1642472"/>
            <a:ext cx="2483254" cy="3234328"/>
          </a:xfrm>
          <a:prstGeom prst="rect">
            <a:avLst/>
          </a:prstGeom>
          <a:solidFill>
            <a:srgbClr val="FFFFFF"/>
          </a:solidFill>
          <a:ln w="6350" cmpd="dbl">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 Placeholder 3"/>
          <p:cNvSpPr>
            <a:spLocks noGrp="1"/>
          </p:cNvSpPr>
          <p:nvPr>
            <p:ph type="body" sz="half" idx="2"/>
          </p:nvPr>
        </p:nvSpPr>
        <p:spPr>
          <a:xfrm>
            <a:off x="769000" y="2971800"/>
            <a:ext cx="2298634" cy="1752600"/>
          </a:xfrm>
        </p:spPr>
        <p:txBody>
          <a:bodyPr/>
          <a:lstStyle>
            <a:lvl1pPr marL="0" indent="0">
              <a:spcBef>
                <a:spcPts val="400"/>
              </a:spcBef>
              <a:buNone/>
              <a:defRPr sz="1400">
                <a:solidFill>
                  <a:schemeClr val="accent1">
                    <a:lumMod val="5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2" name="Title 1"/>
          <p:cNvSpPr>
            <a:spLocks noGrp="1"/>
          </p:cNvSpPr>
          <p:nvPr>
            <p:ph type="title"/>
          </p:nvPr>
        </p:nvSpPr>
        <p:spPr>
          <a:xfrm>
            <a:off x="769000" y="1734312"/>
            <a:ext cx="2298634" cy="1191620"/>
          </a:xfrm>
        </p:spPr>
        <p:txBody>
          <a:bodyPr anchor="b">
            <a:normAutofit/>
          </a:bodyPr>
          <a:lstStyle>
            <a:lvl1pPr algn="l">
              <a:defRPr sz="2000" b="0">
                <a:solidFill>
                  <a:schemeClr val="accent1">
                    <a:lumMod val="75000"/>
                  </a:schemeClr>
                </a:solidFill>
              </a:defRPr>
            </a:lvl1pPr>
          </a:lstStyle>
          <a:p>
            <a:r>
              <a:rPr lang="en-US"/>
              <a:t>Click to edit Master title style</a:t>
            </a:r>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8" name="Rectangle 7"/>
          <p:cNvSpPr/>
          <p:nvPr/>
        </p:nvSpPr>
        <p:spPr>
          <a:xfrm>
            <a:off x="0" y="0"/>
            <a:ext cx="9144000"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9" name="Rounded Rectangle 8"/>
          <p:cNvSpPr/>
          <p:nvPr/>
        </p:nvSpPr>
        <p:spPr>
          <a:xfrm>
            <a:off x="91440" y="101600"/>
            <a:ext cx="8961120" cy="6664960"/>
          </a:xfrm>
          <a:prstGeom prst="roundRect">
            <a:avLst>
              <a:gd name="adj" fmla="val 1735"/>
            </a:avLst>
          </a:prstGeom>
          <a:ln w="12700" cmpd="sng">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Picture Placeholder 2"/>
          <p:cNvSpPr>
            <a:spLocks noGrp="1"/>
          </p:cNvSpPr>
          <p:nvPr>
            <p:ph type="pic" idx="1"/>
          </p:nvPr>
        </p:nvSpPr>
        <p:spPr>
          <a:xfrm>
            <a:off x="685800" y="621437"/>
            <a:ext cx="7772400" cy="4331564"/>
          </a:xfrm>
          <a:solidFill>
            <a:schemeClr val="bg2"/>
          </a:solidFill>
          <a:ln>
            <a:noFill/>
          </a:ln>
          <a:effectLst>
            <a:softEdge rad="12700"/>
          </a:effectLst>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5" name="Date Placeholder 4"/>
          <p:cNvSpPr>
            <a:spLocks noGrp="1"/>
          </p:cNvSpPr>
          <p:nvPr>
            <p:ph type="dt" sz="half" idx="10"/>
          </p:nvPr>
        </p:nvSpPr>
        <p:spPr/>
        <p:txBody>
          <a:bodyPr/>
          <a:lstStyle/>
          <a:p>
            <a:fld id="{DEAF9B86-7922-450F-AB0F-1249AF506A70}" type="datetimeFigureOut">
              <a:rPr lang="en-US" smtClean="0"/>
              <a:t>28-Mar-20</a:t>
            </a:fld>
            <a:endParaRPr lang="en-US"/>
          </a:p>
        </p:txBody>
      </p:sp>
      <p:sp>
        <p:nvSpPr>
          <p:cNvPr id="7" name="Slide Number Placeholder 6"/>
          <p:cNvSpPr>
            <a:spLocks noGrp="1"/>
          </p:cNvSpPr>
          <p:nvPr>
            <p:ph type="sldNum" sz="quarter" idx="12"/>
          </p:nvPr>
        </p:nvSpPr>
        <p:spPr/>
        <p:txBody>
          <a:bodyPr/>
          <a:lstStyle/>
          <a:p>
            <a:fld id="{2FB7C8E6-2E3B-4D77-B8BF-353B2FA4ED74}" type="slidenum">
              <a:rPr lang="en-US" smtClean="0"/>
              <a:t>‹#›</a:t>
            </a:fld>
            <a:endParaRPr lang="en-US"/>
          </a:p>
        </p:txBody>
      </p:sp>
      <p:sp>
        <p:nvSpPr>
          <p:cNvPr id="10" name="Rectangle 9"/>
          <p:cNvSpPr/>
          <p:nvPr/>
        </p:nvSpPr>
        <p:spPr>
          <a:xfrm>
            <a:off x="685800" y="4953000"/>
            <a:ext cx="7772400" cy="1371600"/>
          </a:xfrm>
          <a:prstGeom prst="rect">
            <a:avLst/>
          </a:prstGeom>
          <a:solidFill>
            <a:srgbClr val="FFFFFF">
              <a:alpha val="83000"/>
            </a:srgb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761999" y="5029200"/>
            <a:ext cx="7600765" cy="1202924"/>
          </a:xfrm>
          <a:prstGeom prst="rect">
            <a:avLst/>
          </a:prstGeom>
          <a:solidFill>
            <a:srgbClr val="FFFFFF"/>
          </a:solidFill>
          <a:ln w="6350" cmpd="dbl">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Footer Placeholder 5"/>
          <p:cNvSpPr>
            <a:spLocks noGrp="1"/>
          </p:cNvSpPr>
          <p:nvPr>
            <p:ph type="ftr" sz="quarter" idx="11"/>
          </p:nvPr>
        </p:nvSpPr>
        <p:spPr/>
        <p:txBody>
          <a:bodyPr/>
          <a:lstStyle/>
          <a:p>
            <a:endParaRPr lang="en-US"/>
          </a:p>
        </p:txBody>
      </p:sp>
      <p:sp>
        <p:nvSpPr>
          <p:cNvPr id="13" name="Rectangle 12"/>
          <p:cNvSpPr/>
          <p:nvPr/>
        </p:nvSpPr>
        <p:spPr>
          <a:xfrm>
            <a:off x="914400" y="5638800"/>
            <a:ext cx="7328514" cy="451696"/>
          </a:xfrm>
          <a:prstGeom prst="rect">
            <a:avLst/>
          </a:prstGeom>
          <a:solidFill>
            <a:schemeClr val="accent1"/>
          </a:solidFill>
          <a:ln w="6350" cmpd="dbl">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605589" y="5074920"/>
            <a:ext cx="7946136" cy="1097280"/>
          </a:xfrm>
          <a:prstGeom prst="rect">
            <a:avLst/>
          </a:prstGeom>
          <a:noFill/>
          <a:ln w="6350" cmpd="dbl">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 Placeholder 3"/>
          <p:cNvSpPr>
            <a:spLocks noGrp="1"/>
          </p:cNvSpPr>
          <p:nvPr>
            <p:ph type="body" sz="half" idx="2"/>
          </p:nvPr>
        </p:nvSpPr>
        <p:spPr>
          <a:xfrm>
            <a:off x="956289" y="5656556"/>
            <a:ext cx="7244736" cy="401715"/>
          </a:xfrm>
        </p:spPr>
        <p:txBody>
          <a:bodyPr anchor="ctr">
            <a:normAutofit/>
          </a:bodyPr>
          <a:lstStyle>
            <a:lvl1pPr marL="0" indent="0" algn="ctr">
              <a:buNone/>
              <a:defRPr sz="1500" cap="all" spc="250" baseline="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2" name="Title 1"/>
          <p:cNvSpPr>
            <a:spLocks noGrp="1"/>
          </p:cNvSpPr>
          <p:nvPr>
            <p:ph type="title"/>
          </p:nvPr>
        </p:nvSpPr>
        <p:spPr>
          <a:xfrm>
            <a:off x="914400" y="5105400"/>
            <a:ext cx="7328514" cy="523043"/>
          </a:xfrm>
        </p:spPr>
        <p:txBody>
          <a:bodyPr anchor="ctr" anchorCtr="0"/>
          <a:lstStyle>
            <a:lvl1pPr algn="ctr">
              <a:defRPr sz="2000" b="0">
                <a:solidFill>
                  <a:schemeClr val="accent1">
                    <a:lumMod val="75000"/>
                  </a:schemeClr>
                </a:solidFill>
              </a:defRPr>
            </a:lvl1pPr>
          </a:lstStyle>
          <a:p>
            <a:r>
              <a:rPr lang="en-US"/>
              <a:t>Click to edit Master title style</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8" name="Rectangle 7"/>
          <p:cNvSpPr/>
          <p:nvPr/>
        </p:nvSpPr>
        <p:spPr>
          <a:xfrm>
            <a:off x="0" y="0"/>
            <a:ext cx="9144000"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7" name="Rounded Rectangle 6"/>
          <p:cNvSpPr/>
          <p:nvPr/>
        </p:nvSpPr>
        <p:spPr>
          <a:xfrm>
            <a:off x="91440" y="101600"/>
            <a:ext cx="8961120" cy="6664960"/>
          </a:xfrm>
          <a:prstGeom prst="roundRect">
            <a:avLst>
              <a:gd name="adj" fmla="val 1735"/>
            </a:avLst>
          </a:prstGeom>
          <a:ln w="12700" cmpd="sng">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 Placeholder 2"/>
          <p:cNvSpPr>
            <a:spLocks noGrp="1"/>
          </p:cNvSpPr>
          <p:nvPr>
            <p:ph type="body" idx="1"/>
          </p:nvPr>
        </p:nvSpPr>
        <p:spPr>
          <a:xfrm>
            <a:off x="457200" y="1752600"/>
            <a:ext cx="8229600" cy="43735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2"/>
                </a:solidFill>
              </a:defRPr>
            </a:lvl1pPr>
          </a:lstStyle>
          <a:p>
            <a:fld id="{DEAF9B86-7922-450F-AB0F-1249AF506A70}" type="datetimeFigureOut">
              <a:rPr lang="en-US" smtClean="0"/>
              <a:t>28-Mar-20</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2"/>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2"/>
                </a:solidFill>
              </a:defRPr>
            </a:lvl1pPr>
          </a:lstStyle>
          <a:p>
            <a:fld id="{2FB7C8E6-2E3B-4D77-B8BF-353B2FA4ED74}" type="slidenum">
              <a:rPr lang="en-US" smtClean="0"/>
              <a:t>‹#›</a:t>
            </a:fld>
            <a:endParaRPr lang="en-US"/>
          </a:p>
        </p:txBody>
      </p:sp>
      <p:sp>
        <p:nvSpPr>
          <p:cNvPr id="9" name="Rectangle 8"/>
          <p:cNvSpPr/>
          <p:nvPr/>
        </p:nvSpPr>
        <p:spPr>
          <a:xfrm>
            <a:off x="274320" y="278166"/>
            <a:ext cx="8595360" cy="1325880"/>
          </a:xfrm>
          <a:prstGeom prst="rect">
            <a:avLst/>
          </a:prstGeom>
          <a:solidFill>
            <a:srgbClr val="FFFFFF">
              <a:alpha val="83000"/>
            </a:srgb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lang="en-US" sz="1800" kern="1200">
              <a:solidFill>
                <a:schemeClr val="lt1"/>
              </a:solidFill>
              <a:latin typeface="+mn-lt"/>
              <a:ea typeface="+mn-ea"/>
              <a:cs typeface="+mn-cs"/>
            </a:endParaRPr>
          </a:p>
        </p:txBody>
      </p:sp>
      <p:sp>
        <p:nvSpPr>
          <p:cNvPr id="10" name="Rectangle 9"/>
          <p:cNvSpPr/>
          <p:nvPr/>
        </p:nvSpPr>
        <p:spPr>
          <a:xfrm>
            <a:off x="372863" y="372862"/>
            <a:ext cx="8380520" cy="1118587"/>
          </a:xfrm>
          <a:prstGeom prst="rect">
            <a:avLst/>
          </a:prstGeom>
          <a:solidFill>
            <a:srgbClr val="FFFFFF"/>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426128" y="408372"/>
            <a:ext cx="8260672" cy="1039427"/>
          </a:xfrm>
          <a:prstGeom prst="rect">
            <a:avLst/>
          </a:prstGeom>
        </p:spPr>
        <p:txBody>
          <a:bodyPr vert="horz" lIns="91440" tIns="45720" rIns="91440" bIns="45720" rtlCol="0" anchor="ctr">
            <a:normAutofit/>
          </a:bodyPr>
          <a:lstStyle/>
          <a:p>
            <a:r>
              <a:rPr lang="en-US"/>
              <a:t>Click to edit Master title style</a:t>
            </a:r>
            <a:endParaRPr lang="en-US" dirty="0"/>
          </a:p>
        </p:txBody>
      </p:sp>
    </p:spTree>
  </p:cSld>
  <p:clrMap bg1="lt1" tx1="dk1" bg2="lt2" tx2="dk2" accent1="accent1" accent2="accent2" accent3="accent3" accent4="accent4" accent5="accent5" accent6="accent6" hlink="hlink" folHlink="folHlink"/>
  <p:sldLayoutIdLst>
    <p:sldLayoutId id="2147483793" r:id="rId1"/>
    <p:sldLayoutId id="2147483794" r:id="rId2"/>
    <p:sldLayoutId id="2147483795" r:id="rId3"/>
    <p:sldLayoutId id="2147483796" r:id="rId4"/>
    <p:sldLayoutId id="2147483797" r:id="rId5"/>
    <p:sldLayoutId id="2147483798" r:id="rId6"/>
    <p:sldLayoutId id="2147483799" r:id="rId7"/>
    <p:sldLayoutId id="2147483800" r:id="rId8"/>
    <p:sldLayoutId id="2147483801" r:id="rId9"/>
    <p:sldLayoutId id="2147483802" r:id="rId10"/>
    <p:sldLayoutId id="2147483803" r:id="rId11"/>
  </p:sldLayoutIdLst>
  <p:txStyles>
    <p:titleStyle>
      <a:lvl1pPr algn="ctr" defTabSz="914400" rtl="0" eaLnBrk="1" latinLnBrk="0" hangingPunct="1">
        <a:spcBef>
          <a:spcPct val="0"/>
        </a:spcBef>
        <a:buNone/>
        <a:defRPr sz="3500" kern="1200" cap="all" baseline="0">
          <a:solidFill>
            <a:schemeClr val="accent1">
              <a:lumMod val="75000"/>
            </a:schemeClr>
          </a:solidFill>
          <a:latin typeface="+mj-lt"/>
          <a:ea typeface="+mj-ea"/>
          <a:cs typeface="+mj-cs"/>
        </a:defRPr>
      </a:lvl1pPr>
    </p:titleStyle>
    <p:bodyStyle>
      <a:lvl1pPr marL="342900" indent="-228600" algn="l" defTabSz="914400" rtl="0" eaLnBrk="1" latinLnBrk="0" hangingPunct="1">
        <a:spcBef>
          <a:spcPct val="20000"/>
        </a:spcBef>
        <a:buClr>
          <a:schemeClr val="accent1"/>
        </a:buClr>
        <a:buFont typeface="Arial" pitchFamily="34" charset="0"/>
        <a:buChar char="•"/>
        <a:defRPr sz="2400" kern="1200">
          <a:solidFill>
            <a:schemeClr val="tx2"/>
          </a:solidFill>
          <a:latin typeface="+mn-lt"/>
          <a:ea typeface="+mn-ea"/>
          <a:cs typeface="+mn-cs"/>
        </a:defRPr>
      </a:lvl1pPr>
      <a:lvl2pPr marL="640080" indent="-228600" algn="l" defTabSz="914400" rtl="0" eaLnBrk="1" latinLnBrk="0" hangingPunct="1">
        <a:spcBef>
          <a:spcPct val="20000"/>
        </a:spcBef>
        <a:buClr>
          <a:schemeClr val="accent2"/>
        </a:buClr>
        <a:buFont typeface="Arial" pitchFamily="34" charset="0"/>
        <a:buChar char="•"/>
        <a:defRPr sz="2000" kern="1200">
          <a:solidFill>
            <a:schemeClr val="tx2"/>
          </a:solidFill>
          <a:latin typeface="+mn-lt"/>
          <a:ea typeface="+mn-ea"/>
          <a:cs typeface="+mn-cs"/>
        </a:defRPr>
      </a:lvl2pPr>
      <a:lvl3pPr marL="914400" indent="-228600" algn="l" defTabSz="914400" rtl="0" eaLnBrk="1" latinLnBrk="0" hangingPunct="1">
        <a:spcBef>
          <a:spcPct val="20000"/>
        </a:spcBef>
        <a:buClr>
          <a:schemeClr val="accent3"/>
        </a:buClr>
        <a:buFont typeface="Arial" pitchFamily="34" charset="0"/>
        <a:buChar char="•"/>
        <a:defRPr sz="1800" kern="1200">
          <a:solidFill>
            <a:schemeClr val="tx2"/>
          </a:solidFill>
          <a:latin typeface="+mn-lt"/>
          <a:ea typeface="+mn-ea"/>
          <a:cs typeface="+mn-cs"/>
        </a:defRPr>
      </a:lvl3pPr>
      <a:lvl4pPr marL="1280160" indent="-228600" algn="l" defTabSz="914400" rtl="0" eaLnBrk="1" latinLnBrk="0" hangingPunct="1">
        <a:spcBef>
          <a:spcPct val="20000"/>
        </a:spcBef>
        <a:buClr>
          <a:schemeClr val="accent4"/>
        </a:buClr>
        <a:buFont typeface="Arial" pitchFamily="34" charset="0"/>
        <a:buChar char="•"/>
        <a:defRPr sz="1600" kern="1200">
          <a:solidFill>
            <a:schemeClr val="tx2"/>
          </a:solidFill>
          <a:latin typeface="+mn-lt"/>
          <a:ea typeface="+mn-ea"/>
          <a:cs typeface="+mn-cs"/>
        </a:defRPr>
      </a:lvl4pPr>
      <a:lvl5pPr marL="1554480" indent="-228600" algn="l" defTabSz="914400" rtl="0" eaLnBrk="1" latinLnBrk="0" hangingPunct="1">
        <a:spcBef>
          <a:spcPct val="20000"/>
        </a:spcBef>
        <a:buClr>
          <a:schemeClr val="accent5"/>
        </a:buClr>
        <a:buFont typeface="Arial" pitchFamily="34" charset="0"/>
        <a:buChar char="•"/>
        <a:defRPr sz="1600" kern="1200" baseline="0">
          <a:solidFill>
            <a:schemeClr val="tx2"/>
          </a:solidFill>
          <a:latin typeface="+mn-lt"/>
          <a:ea typeface="+mn-ea"/>
          <a:cs typeface="+mn-cs"/>
        </a:defRPr>
      </a:lvl5pPr>
      <a:lvl6pPr marL="1737360" indent="-182880" algn="l" defTabSz="914400" rtl="0" eaLnBrk="1" latinLnBrk="0" hangingPunct="1">
        <a:spcBef>
          <a:spcPct val="20000"/>
        </a:spcBef>
        <a:buClr>
          <a:schemeClr val="accent1"/>
        </a:buClr>
        <a:buFont typeface="Arial" pitchFamily="34" charset="0"/>
        <a:buChar char="•"/>
        <a:defRPr sz="1400" kern="1200">
          <a:solidFill>
            <a:schemeClr val="tx2"/>
          </a:solidFill>
          <a:latin typeface="+mn-lt"/>
          <a:ea typeface="+mn-ea"/>
          <a:cs typeface="+mn-cs"/>
        </a:defRPr>
      </a:lvl6pPr>
      <a:lvl7pPr marL="2011680" indent="-182880" algn="l" defTabSz="914400" rtl="0" eaLnBrk="1" latinLnBrk="0" hangingPunct="1">
        <a:spcBef>
          <a:spcPct val="20000"/>
        </a:spcBef>
        <a:buClr>
          <a:schemeClr val="accent2"/>
        </a:buClr>
        <a:buFont typeface="Arial" pitchFamily="34" charset="0"/>
        <a:buChar char="•"/>
        <a:defRPr sz="1400" kern="1200">
          <a:solidFill>
            <a:schemeClr val="tx2"/>
          </a:solidFill>
          <a:latin typeface="+mn-lt"/>
          <a:ea typeface="+mn-ea"/>
          <a:cs typeface="+mn-cs"/>
        </a:defRPr>
      </a:lvl7pPr>
      <a:lvl8pPr marL="2194560" indent="-182880" algn="l" defTabSz="914400" rtl="0" eaLnBrk="1" latinLnBrk="0" hangingPunct="1">
        <a:spcBef>
          <a:spcPct val="20000"/>
        </a:spcBef>
        <a:buClr>
          <a:schemeClr val="accent3"/>
        </a:buClr>
        <a:buFont typeface="Arial" pitchFamily="34" charset="0"/>
        <a:buChar char="•"/>
        <a:defRPr sz="1400" kern="1200">
          <a:solidFill>
            <a:schemeClr val="tx2"/>
          </a:solidFill>
          <a:latin typeface="+mn-lt"/>
          <a:ea typeface="+mn-ea"/>
          <a:cs typeface="+mn-cs"/>
        </a:defRPr>
      </a:lvl8pPr>
      <a:lvl9pPr marL="2377440" indent="-182880" algn="l" defTabSz="914400" rtl="0" eaLnBrk="1" latinLnBrk="0" hangingPunct="1">
        <a:spcBef>
          <a:spcPct val="20000"/>
        </a:spcBef>
        <a:buClr>
          <a:schemeClr val="accent4"/>
        </a:buClr>
        <a:buFont typeface="Arial" pitchFamily="34" charset="0"/>
        <a:buChar char="•"/>
        <a:defRPr sz="14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3200" b="1" dirty="0">
                <a:latin typeface="Times New Roman" pitchFamily="18" charset="0"/>
                <a:cs typeface="Times New Roman" pitchFamily="18" charset="0"/>
              </a:rPr>
              <a:t>MEDICINE</a:t>
            </a:r>
            <a:br>
              <a:rPr lang="en-US" sz="3200" b="1" dirty="0">
                <a:latin typeface="Times New Roman" pitchFamily="18" charset="0"/>
                <a:cs typeface="Times New Roman" pitchFamily="18" charset="0"/>
              </a:rPr>
            </a:br>
            <a:r>
              <a:rPr lang="en-US" sz="3200" b="1" dirty="0" err="1">
                <a:latin typeface="Times New Roman" pitchFamily="18" charset="0"/>
                <a:cs typeface="Times New Roman" pitchFamily="18" charset="0"/>
              </a:rPr>
              <a:t>Ferrum</a:t>
            </a:r>
            <a:r>
              <a:rPr lang="en-US" sz="3200" b="1" dirty="0">
                <a:latin typeface="Times New Roman" pitchFamily="18" charset="0"/>
                <a:cs typeface="Times New Roman" pitchFamily="18" charset="0"/>
              </a:rPr>
              <a:t> </a:t>
            </a:r>
            <a:r>
              <a:rPr lang="en-US" sz="3200" b="1" dirty="0" err="1">
                <a:latin typeface="Times New Roman" pitchFamily="18" charset="0"/>
                <a:cs typeface="Times New Roman" pitchFamily="18" charset="0"/>
              </a:rPr>
              <a:t>Mettalicum</a:t>
            </a:r>
            <a:endParaRPr lang="en-US" sz="3200" b="1" dirty="0">
              <a:latin typeface="Times New Roman" pitchFamily="18" charset="0"/>
              <a:cs typeface="Times New Roman" pitchFamily="18" charset="0"/>
            </a:endParaRPr>
          </a:p>
        </p:txBody>
      </p:sp>
      <p:sp>
        <p:nvSpPr>
          <p:cNvPr id="3" name="Content Placeholder 2"/>
          <p:cNvSpPr>
            <a:spLocks noGrp="1"/>
          </p:cNvSpPr>
          <p:nvPr>
            <p:ph idx="1"/>
          </p:nvPr>
        </p:nvSpPr>
        <p:spPr/>
        <p:txBody>
          <a:bodyPr>
            <a:normAutofit lnSpcReduction="10000"/>
          </a:bodyPr>
          <a:lstStyle/>
          <a:p>
            <a:pPr marL="0" indent="0">
              <a:buNone/>
            </a:pPr>
            <a:r>
              <a:rPr lang="en-US" sz="2400" b="1" dirty="0">
                <a:latin typeface="Times New Roman" pitchFamily="18" charset="0"/>
                <a:cs typeface="Times New Roman" pitchFamily="18" charset="0"/>
              </a:rPr>
              <a:t>General:</a:t>
            </a:r>
          </a:p>
          <a:p>
            <a:r>
              <a:rPr lang="en-US" sz="2000" dirty="0">
                <a:latin typeface="Times New Roman" pitchFamily="18" charset="0"/>
                <a:cs typeface="Times New Roman" pitchFamily="18" charset="0"/>
              </a:rPr>
              <a:t>Best adapted to young weakly persons, anemic and </a:t>
            </a:r>
            <a:r>
              <a:rPr lang="en-US" sz="2000" dirty="0" err="1">
                <a:latin typeface="Times New Roman" pitchFamily="18" charset="0"/>
                <a:cs typeface="Times New Roman" pitchFamily="18" charset="0"/>
              </a:rPr>
              <a:t>chlorotic</a:t>
            </a:r>
            <a:r>
              <a:rPr lang="en-US" sz="2000" dirty="0">
                <a:latin typeface="Times New Roman" pitchFamily="18" charset="0"/>
                <a:cs typeface="Times New Roman" pitchFamily="18" charset="0"/>
              </a:rPr>
              <a:t>, with pseudo-plethora, who flush easily; cold extremities;</a:t>
            </a:r>
          </a:p>
          <a:p>
            <a:pPr marL="0" indent="0">
              <a:buNone/>
            </a:pPr>
            <a:r>
              <a:rPr lang="en-US" sz="2000" b="1" dirty="0">
                <a:latin typeface="Times New Roman" pitchFamily="18" charset="0"/>
                <a:cs typeface="Times New Roman" pitchFamily="18" charset="0"/>
              </a:rPr>
              <a:t>OVER-SENSITIVENESS</a:t>
            </a:r>
            <a:r>
              <a:rPr lang="en-US" sz="2000" dirty="0">
                <a:latin typeface="Times New Roman" pitchFamily="18" charset="0"/>
                <a:cs typeface="Times New Roman" pitchFamily="18" charset="0"/>
              </a:rPr>
              <a:t>; worse after any active effort. </a:t>
            </a:r>
          </a:p>
          <a:p>
            <a:pPr marL="0" indent="0">
              <a:buNone/>
            </a:pPr>
            <a:r>
              <a:rPr lang="en-US" sz="2000" b="1" dirty="0">
                <a:latin typeface="Times New Roman" pitchFamily="18" charset="0"/>
                <a:cs typeface="Times New Roman" pitchFamily="18" charset="0"/>
              </a:rPr>
              <a:t>WEAKNESS:</a:t>
            </a:r>
            <a:r>
              <a:rPr lang="en-US" sz="2000" dirty="0">
                <a:latin typeface="Times New Roman" pitchFamily="18" charset="0"/>
                <a:cs typeface="Times New Roman" pitchFamily="18" charset="0"/>
              </a:rPr>
              <a:t>  from mere speaking or walking though LOOKING strong. PALLOR of skin, mucous membranes, face, alternating with flushes.  Orgasms of blood to face, chest, head, lungs, etc. Irregular  distribution of blood. Pseudo-plethora. Muscles flabby and  relaxed.</a:t>
            </a:r>
          </a:p>
          <a:p>
            <a:pPr marL="0" indent="0">
              <a:buNone/>
            </a:pPr>
            <a:r>
              <a:rPr lang="en-US" sz="2400" b="1" dirty="0">
                <a:latin typeface="Times New Roman" pitchFamily="18" charset="0"/>
                <a:cs typeface="Times New Roman" pitchFamily="18" charset="0"/>
              </a:rPr>
              <a:t>Causations:</a:t>
            </a:r>
          </a:p>
          <a:p>
            <a:pPr marL="0" indent="0">
              <a:buNone/>
            </a:pPr>
            <a:r>
              <a:rPr lang="en-US" sz="2000" dirty="0">
                <a:latin typeface="Times New Roman" pitchFamily="18" charset="0"/>
                <a:cs typeface="Times New Roman" pitchFamily="18" charset="0"/>
              </a:rPr>
              <a:t>•	Loss of vital fluid</a:t>
            </a:r>
          </a:p>
          <a:p>
            <a:pPr marL="0" indent="0">
              <a:buNone/>
            </a:pPr>
            <a:r>
              <a:rPr lang="en-US" sz="2000" dirty="0">
                <a:latin typeface="Times New Roman" pitchFamily="18" charset="0"/>
                <a:cs typeface="Times New Roman" pitchFamily="18" charset="0"/>
              </a:rPr>
              <a:t>•	After abuse of quinine, changing of paroxysm of fever</a:t>
            </a:r>
          </a:p>
          <a:p>
            <a:pPr marL="0" indent="0">
              <a:buNone/>
            </a:pPr>
            <a:r>
              <a:rPr lang="en-US" sz="2000" dirty="0">
                <a:latin typeface="Times New Roman" pitchFamily="18" charset="0"/>
                <a:cs typeface="Times New Roman" pitchFamily="18" charset="0"/>
              </a:rPr>
              <a:t>•	Abuse of quinine, pain in the teeth</a:t>
            </a:r>
          </a:p>
          <a:p>
            <a:pPr marL="0" indent="0">
              <a:buNone/>
            </a:pPr>
            <a:r>
              <a:rPr lang="en-US" sz="2000" dirty="0">
                <a:latin typeface="Times New Roman" pitchFamily="18" charset="0"/>
                <a:cs typeface="Times New Roman" pitchFamily="18" charset="0"/>
              </a:rPr>
              <a:t>•	Suppressed intermittent, impaired hearing(</a:t>
            </a:r>
            <a:r>
              <a:rPr lang="en-US" sz="2000" dirty="0" err="1">
                <a:latin typeface="Times New Roman" pitchFamily="18" charset="0"/>
                <a:cs typeface="Times New Roman" pitchFamily="18" charset="0"/>
              </a:rPr>
              <a:t>Calc</a:t>
            </a:r>
            <a:r>
              <a:rPr lang="en-US" sz="2000" dirty="0">
                <a:latin typeface="Times New Roman" pitchFamily="18" charset="0"/>
                <a:cs typeface="Times New Roman" pitchFamily="18" charset="0"/>
              </a:rPr>
              <a:t>.,Chin,) </a:t>
            </a:r>
          </a:p>
          <a:p>
            <a:pPr marL="0" indent="0">
              <a:buNone/>
            </a:pPr>
            <a:endParaRPr lang="en-US" sz="2000" dirty="0">
              <a:latin typeface="Times New Roman" pitchFamily="18" charset="0"/>
              <a:cs typeface="Times New Roman" pitchFamily="18" charset="0"/>
            </a:endParaRPr>
          </a:p>
          <a:p>
            <a:pPr marL="0" indent="0">
              <a:buNone/>
            </a:pPr>
            <a:endParaRPr lang="en-US" sz="2000" dirty="0">
              <a:latin typeface="Times New Roman" pitchFamily="18" charset="0"/>
              <a:cs typeface="Times New Roman" pitchFamily="18" charset="0"/>
            </a:endParaRPr>
          </a:p>
        </p:txBody>
      </p:sp>
    </p:spTree>
    <p:extLst>
      <p:ext uri="{BB962C8B-B14F-4D97-AF65-F5344CB8AC3E}">
        <p14:creationId xmlns:p14="http://schemas.microsoft.com/office/powerpoint/2010/main" val="32907551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3600" b="1" dirty="0">
                <a:latin typeface="Times New Roman" pitchFamily="18" charset="0"/>
                <a:cs typeface="Times New Roman" pitchFamily="18" charset="0"/>
              </a:rPr>
              <a:t/>
            </a:r>
            <a:br>
              <a:rPr lang="en-US" sz="3600" b="1" dirty="0">
                <a:latin typeface="Times New Roman" pitchFamily="18" charset="0"/>
                <a:cs typeface="Times New Roman" pitchFamily="18" charset="0"/>
              </a:rPr>
            </a:br>
            <a:r>
              <a:rPr lang="en-US" sz="3600" b="1" dirty="0">
                <a:latin typeface="Times New Roman" pitchFamily="18" charset="0"/>
                <a:cs typeface="Times New Roman" pitchFamily="18" charset="0"/>
              </a:rPr>
              <a:t/>
            </a:r>
            <a:br>
              <a:rPr lang="en-US" sz="3600" b="1" dirty="0">
                <a:latin typeface="Times New Roman" pitchFamily="18" charset="0"/>
                <a:cs typeface="Times New Roman" pitchFamily="18" charset="0"/>
              </a:rPr>
            </a:br>
            <a:r>
              <a:rPr lang="en-US" sz="3200" b="1" dirty="0">
                <a:latin typeface="Times New Roman" pitchFamily="18" charset="0"/>
                <a:cs typeface="Times New Roman" pitchFamily="18" charset="0"/>
              </a:rPr>
              <a:t>Skin:                              Fever:</a:t>
            </a:r>
            <a:br>
              <a:rPr lang="en-US" sz="3200" b="1" dirty="0">
                <a:latin typeface="Times New Roman" pitchFamily="18" charset="0"/>
                <a:cs typeface="Times New Roman" pitchFamily="18" charset="0"/>
              </a:rPr>
            </a:br>
            <a:r>
              <a:rPr lang="en-US" sz="3200" dirty="0">
                <a:latin typeface="Times New Roman" pitchFamily="18" charset="0"/>
                <a:cs typeface="Times New Roman" pitchFamily="18" charset="0"/>
              </a:rPr>
              <a:t/>
            </a:r>
            <a:br>
              <a:rPr lang="en-US" sz="3200" dirty="0">
                <a:latin typeface="Times New Roman" pitchFamily="18" charset="0"/>
                <a:cs typeface="Times New Roman" pitchFamily="18" charset="0"/>
              </a:rPr>
            </a:br>
            <a:endParaRPr lang="en-US" sz="3200" dirty="0">
              <a:latin typeface="Times New Roman" pitchFamily="18" charset="0"/>
              <a:cs typeface="Times New Roman" pitchFamily="18" charset="0"/>
            </a:endParaRPr>
          </a:p>
        </p:txBody>
      </p:sp>
      <p:sp>
        <p:nvSpPr>
          <p:cNvPr id="3" name="Content Placeholder 2"/>
          <p:cNvSpPr>
            <a:spLocks noGrp="1"/>
          </p:cNvSpPr>
          <p:nvPr>
            <p:ph sz="half" idx="1"/>
          </p:nvPr>
        </p:nvSpPr>
        <p:spPr>
          <a:xfrm>
            <a:off x="1219200" y="1676400"/>
            <a:ext cx="2847109" cy="2532888"/>
          </a:xfrm>
        </p:spPr>
        <p:txBody>
          <a:bodyPr>
            <a:noAutofit/>
          </a:bodyPr>
          <a:lstStyle/>
          <a:p>
            <a:pPr marL="114300" indent="0">
              <a:buNone/>
            </a:pPr>
            <a:endParaRPr lang="en-US" sz="2000" b="1" dirty="0">
              <a:latin typeface="Times New Roman" pitchFamily="18" charset="0"/>
              <a:cs typeface="Times New Roman" pitchFamily="18" charset="0"/>
            </a:endParaRPr>
          </a:p>
          <a:p>
            <a:r>
              <a:rPr lang="en-US" sz="2000" dirty="0">
                <a:latin typeface="Times New Roman" pitchFamily="18" charset="0"/>
                <a:cs typeface="Times New Roman" pitchFamily="18" charset="0"/>
              </a:rPr>
              <a:t>Pale</a:t>
            </a:r>
          </a:p>
          <a:p>
            <a:r>
              <a:rPr lang="en-US" sz="2000" dirty="0">
                <a:latin typeface="Times New Roman" pitchFamily="18" charset="0"/>
                <a:cs typeface="Times New Roman" pitchFamily="18" charset="0"/>
              </a:rPr>
              <a:t>flushes rapidly</a:t>
            </a:r>
          </a:p>
          <a:p>
            <a:r>
              <a:rPr lang="en-US" sz="2000" dirty="0">
                <a:latin typeface="Times New Roman" pitchFamily="18" charset="0"/>
                <a:cs typeface="Times New Roman" pitchFamily="18" charset="0"/>
              </a:rPr>
              <a:t>pits on pressure</a:t>
            </a:r>
          </a:p>
          <a:p>
            <a:pPr marL="114300" indent="0">
              <a:buNone/>
            </a:pPr>
            <a:endParaRPr lang="en-US" sz="2400" dirty="0">
              <a:latin typeface="Times New Roman" pitchFamily="18" charset="0"/>
              <a:cs typeface="Times New Roman" pitchFamily="18" charset="0"/>
            </a:endParaRPr>
          </a:p>
        </p:txBody>
      </p:sp>
      <p:sp>
        <p:nvSpPr>
          <p:cNvPr id="4" name="Content Placeholder 3"/>
          <p:cNvSpPr>
            <a:spLocks noGrp="1"/>
          </p:cNvSpPr>
          <p:nvPr>
            <p:ph sz="half" idx="2"/>
          </p:nvPr>
        </p:nvSpPr>
        <p:spPr>
          <a:xfrm>
            <a:off x="5181600" y="1752600"/>
            <a:ext cx="2895600" cy="2971800"/>
          </a:xfrm>
        </p:spPr>
        <p:txBody>
          <a:bodyPr>
            <a:noAutofit/>
          </a:bodyPr>
          <a:lstStyle/>
          <a:p>
            <a:r>
              <a:rPr lang="en-US" sz="2000" dirty="0">
                <a:latin typeface="Times New Roman" pitchFamily="18" charset="0"/>
                <a:cs typeface="Times New Roman" pitchFamily="18" charset="0"/>
              </a:rPr>
              <a:t>General coldness of extremities;</a:t>
            </a:r>
          </a:p>
          <a:p>
            <a:r>
              <a:rPr lang="en-US" sz="2000" dirty="0">
                <a:latin typeface="Times New Roman" pitchFamily="18" charset="0"/>
                <a:cs typeface="Times New Roman" pitchFamily="18" charset="0"/>
              </a:rPr>
              <a:t>head and face hot. CHILL AT four AM Heat in palms and soles. </a:t>
            </a:r>
          </a:p>
          <a:p>
            <a:r>
              <a:rPr lang="en-US" sz="2000" dirty="0">
                <a:latin typeface="Times New Roman" pitchFamily="18" charset="0"/>
                <a:cs typeface="Times New Roman" pitchFamily="18" charset="0"/>
              </a:rPr>
              <a:t>Profuse, debilitating sweat</a:t>
            </a:r>
          </a:p>
          <a:p>
            <a:endParaRPr lang="en-US" sz="2400" dirty="0">
              <a:latin typeface="Times New Roman" pitchFamily="18" charset="0"/>
              <a:cs typeface="Times New Roman" pitchFamily="18" charset="0"/>
            </a:endParaRPr>
          </a:p>
        </p:txBody>
      </p:sp>
    </p:spTree>
    <p:extLst>
      <p:ext uri="{BB962C8B-B14F-4D97-AF65-F5344CB8AC3E}">
        <p14:creationId xmlns:p14="http://schemas.microsoft.com/office/powerpoint/2010/main" val="183889046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b="1" dirty="0">
                <a:latin typeface="Times New Roman" pitchFamily="18" charset="0"/>
                <a:cs typeface="Times New Roman" pitchFamily="18" charset="0"/>
              </a:rPr>
              <a:t>General Modalities</a:t>
            </a:r>
          </a:p>
        </p:txBody>
      </p:sp>
      <p:sp>
        <p:nvSpPr>
          <p:cNvPr id="3" name="Content Placeholder 2"/>
          <p:cNvSpPr>
            <a:spLocks noGrp="1"/>
          </p:cNvSpPr>
          <p:nvPr>
            <p:ph sz="half" idx="1"/>
          </p:nvPr>
        </p:nvSpPr>
        <p:spPr/>
        <p:txBody>
          <a:bodyPr>
            <a:noAutofit/>
          </a:bodyPr>
          <a:lstStyle/>
          <a:p>
            <a:pPr marL="114300" indent="0">
              <a:buNone/>
            </a:pPr>
            <a:r>
              <a:rPr lang="en-US" sz="2000" b="1" dirty="0">
                <a:latin typeface="Times New Roman" pitchFamily="18" charset="0"/>
                <a:cs typeface="Times New Roman" pitchFamily="18" charset="0"/>
              </a:rPr>
              <a:t>Aggravation:</a:t>
            </a:r>
          </a:p>
          <a:p>
            <a:pPr marL="114300" indent="0">
              <a:buNone/>
            </a:pPr>
            <a:r>
              <a:rPr lang="en-US" sz="2000" dirty="0">
                <a:latin typeface="Times New Roman" pitchFamily="18" charset="0"/>
                <a:cs typeface="Times New Roman" pitchFamily="18" charset="0"/>
              </a:rPr>
              <a:t>BETTER, walking slowly about. Better after rising. </a:t>
            </a:r>
          </a:p>
          <a:p>
            <a:pPr marL="114300" indent="0">
              <a:buNone/>
            </a:pPr>
            <a:r>
              <a:rPr lang="en-US" sz="2000" dirty="0">
                <a:latin typeface="Times New Roman" pitchFamily="18" charset="0"/>
                <a:cs typeface="Times New Roman" pitchFamily="18" charset="0"/>
              </a:rPr>
              <a:t>WORSE, while sweating; while sitting still. </a:t>
            </a:r>
          </a:p>
          <a:p>
            <a:pPr marL="114300" indent="0">
              <a:buNone/>
            </a:pPr>
            <a:r>
              <a:rPr lang="en-US" sz="2000" dirty="0">
                <a:latin typeface="Times New Roman" pitchFamily="18" charset="0"/>
                <a:cs typeface="Times New Roman" pitchFamily="18" charset="0"/>
              </a:rPr>
              <a:t>After cold washing and overheating</a:t>
            </a:r>
          </a:p>
          <a:p>
            <a:pPr marL="114300" indent="0">
              <a:buNone/>
            </a:pPr>
            <a:endParaRPr lang="en-US" sz="2000" dirty="0">
              <a:latin typeface="Times New Roman" pitchFamily="18" charset="0"/>
              <a:cs typeface="Times New Roman" pitchFamily="18" charset="0"/>
            </a:endParaRPr>
          </a:p>
        </p:txBody>
      </p:sp>
      <p:sp>
        <p:nvSpPr>
          <p:cNvPr id="4" name="Content Placeholder 3"/>
          <p:cNvSpPr>
            <a:spLocks noGrp="1"/>
          </p:cNvSpPr>
          <p:nvPr>
            <p:ph sz="half" idx="2"/>
          </p:nvPr>
        </p:nvSpPr>
        <p:spPr/>
        <p:txBody>
          <a:bodyPr>
            <a:noAutofit/>
          </a:bodyPr>
          <a:lstStyle/>
          <a:p>
            <a:pPr marL="114300" indent="0">
              <a:buNone/>
            </a:pPr>
            <a:r>
              <a:rPr lang="en-US" sz="2000" b="1" dirty="0">
                <a:latin typeface="Times New Roman" pitchFamily="18" charset="0"/>
                <a:cs typeface="Times New Roman" pitchFamily="18" charset="0"/>
              </a:rPr>
              <a:t>MIDNIGHT AGGRAVATION</a:t>
            </a:r>
            <a:r>
              <a:rPr lang="en-US" sz="2000" dirty="0">
                <a:latin typeface="Times New Roman" pitchFamily="18" charset="0"/>
                <a:cs typeface="Times New Roman" pitchFamily="18" charset="0"/>
              </a:rPr>
              <a:t>.</a:t>
            </a:r>
          </a:p>
          <a:p>
            <a:pPr marL="114300" indent="0">
              <a:buNone/>
            </a:pPr>
            <a:r>
              <a:rPr lang="en-US" sz="2000" b="1" dirty="0">
                <a:latin typeface="Times New Roman" pitchFamily="18" charset="0"/>
                <a:cs typeface="Times New Roman" pitchFamily="18" charset="0"/>
              </a:rPr>
              <a:t>AMEORATION</a:t>
            </a:r>
          </a:p>
          <a:p>
            <a:pPr marL="114300" indent="0">
              <a:buNone/>
            </a:pPr>
            <a:r>
              <a:rPr lang="en-US" sz="2000" dirty="0">
                <a:latin typeface="Times New Roman" pitchFamily="18" charset="0"/>
                <a:cs typeface="Times New Roman" pitchFamily="18" charset="0"/>
              </a:rPr>
              <a:t>Better by walking about slowly</a:t>
            </a:r>
          </a:p>
          <a:p>
            <a:pPr marL="114300" indent="0">
              <a:buNone/>
            </a:pPr>
            <a:r>
              <a:rPr lang="en-US" sz="2000" dirty="0">
                <a:latin typeface="Times New Roman" pitchFamily="18" charset="0"/>
                <a:cs typeface="Times New Roman" pitchFamily="18" charset="0"/>
              </a:rPr>
              <a:t>Left Sided Remedy:</a:t>
            </a:r>
          </a:p>
          <a:p>
            <a:pPr marL="114300" indent="0">
              <a:buNone/>
            </a:pPr>
            <a:r>
              <a:rPr lang="en-US" sz="2000" dirty="0">
                <a:latin typeface="Times New Roman" pitchFamily="18" charset="0"/>
                <a:cs typeface="Times New Roman" pitchFamily="18" charset="0"/>
              </a:rPr>
              <a:t>It also effects right sight of eye.</a:t>
            </a:r>
          </a:p>
        </p:txBody>
      </p:sp>
    </p:spTree>
    <p:extLst>
      <p:ext uri="{BB962C8B-B14F-4D97-AF65-F5344CB8AC3E}">
        <p14:creationId xmlns:p14="http://schemas.microsoft.com/office/powerpoint/2010/main" val="119533715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 y="274638"/>
            <a:ext cx="8001000" cy="1143000"/>
          </a:xfrm>
        </p:spPr>
        <p:txBody>
          <a:bodyPr/>
          <a:lstStyle/>
          <a:p>
            <a:r>
              <a:rPr lang="en-US" sz="3200" b="1" dirty="0">
                <a:latin typeface="Times New Roman" pitchFamily="18" charset="0"/>
                <a:cs typeface="Times New Roman" pitchFamily="18" charset="0"/>
              </a:rPr>
              <a:t>Relationships</a:t>
            </a:r>
          </a:p>
        </p:txBody>
      </p:sp>
      <p:sp>
        <p:nvSpPr>
          <p:cNvPr id="3" name="Content Placeholder 2"/>
          <p:cNvSpPr>
            <a:spLocks noGrp="1"/>
          </p:cNvSpPr>
          <p:nvPr>
            <p:ph idx="1"/>
          </p:nvPr>
        </p:nvSpPr>
        <p:spPr>
          <a:xfrm>
            <a:off x="152400" y="1828800"/>
            <a:ext cx="7620000" cy="4343400"/>
          </a:xfrm>
        </p:spPr>
        <p:txBody>
          <a:bodyPr>
            <a:noAutofit/>
          </a:bodyPr>
          <a:lstStyle/>
          <a:p>
            <a:pPr marL="114300" indent="0">
              <a:buNone/>
            </a:pPr>
            <a:r>
              <a:rPr lang="en-US" sz="2000" b="1" dirty="0">
                <a:latin typeface="Times New Roman" pitchFamily="18" charset="0"/>
                <a:cs typeface="Times New Roman" pitchFamily="18" charset="0"/>
              </a:rPr>
              <a:t>Antidotes:</a:t>
            </a:r>
            <a:r>
              <a:rPr lang="en-US" sz="2000" dirty="0">
                <a:latin typeface="Times New Roman" pitchFamily="18" charset="0"/>
                <a:cs typeface="Times New Roman" pitchFamily="18" charset="0"/>
              </a:rPr>
              <a:t> </a:t>
            </a:r>
          </a:p>
          <a:p>
            <a:pPr marL="114300" indent="0">
              <a:buNone/>
            </a:pPr>
            <a:r>
              <a:rPr lang="en-US" sz="2000" dirty="0">
                <a:latin typeface="Times New Roman" pitchFamily="18" charset="0"/>
                <a:cs typeface="Times New Roman" pitchFamily="18" charset="0"/>
              </a:rPr>
              <a:t>ARS.</a:t>
            </a:r>
          </a:p>
          <a:p>
            <a:pPr marL="114300" indent="0">
              <a:buNone/>
            </a:pPr>
            <a:r>
              <a:rPr lang="en-US" sz="2000" dirty="0">
                <a:latin typeface="Times New Roman" pitchFamily="18" charset="0"/>
                <a:cs typeface="Times New Roman" pitchFamily="18" charset="0"/>
              </a:rPr>
              <a:t>HEP.</a:t>
            </a:r>
          </a:p>
          <a:p>
            <a:pPr marL="114300" indent="0">
              <a:buNone/>
            </a:pPr>
            <a:r>
              <a:rPr lang="en-US" sz="2000" b="1" dirty="0">
                <a:latin typeface="Times New Roman" pitchFamily="18" charset="0"/>
                <a:cs typeface="Times New Roman" pitchFamily="18" charset="0"/>
              </a:rPr>
              <a:t>Complementary: </a:t>
            </a:r>
          </a:p>
          <a:p>
            <a:pPr marL="114300" indent="0">
              <a:buNone/>
            </a:pPr>
            <a:r>
              <a:rPr lang="en-US" sz="2000" dirty="0">
                <a:latin typeface="Times New Roman" pitchFamily="18" charset="0"/>
                <a:cs typeface="Times New Roman" pitchFamily="18" charset="0"/>
              </a:rPr>
              <a:t>CHIN.</a:t>
            </a:r>
          </a:p>
          <a:p>
            <a:pPr marL="114300" indent="0">
              <a:buNone/>
            </a:pPr>
            <a:r>
              <a:rPr lang="en-US" sz="2000" dirty="0">
                <a:latin typeface="Times New Roman" pitchFamily="18" charset="0"/>
                <a:cs typeface="Times New Roman" pitchFamily="18" charset="0"/>
              </a:rPr>
              <a:t>ALUM</a:t>
            </a:r>
          </a:p>
          <a:p>
            <a:pPr marL="114300" indent="0">
              <a:buNone/>
            </a:pPr>
            <a:r>
              <a:rPr lang="en-US" sz="2000" dirty="0">
                <a:latin typeface="Times New Roman" pitchFamily="18" charset="0"/>
                <a:cs typeface="Times New Roman" pitchFamily="18" charset="0"/>
              </a:rPr>
              <a:t>HAMAMEL.</a:t>
            </a:r>
          </a:p>
          <a:p>
            <a:pPr marL="114300" indent="0">
              <a:buNone/>
            </a:pPr>
            <a:r>
              <a:rPr lang="en-US" sz="2000" b="1" dirty="0">
                <a:latin typeface="Times New Roman" pitchFamily="18" charset="0"/>
                <a:cs typeface="Times New Roman" pitchFamily="18" charset="0"/>
              </a:rPr>
              <a:t>Compare:</a:t>
            </a:r>
          </a:p>
          <a:p>
            <a:pPr marL="114300" indent="0">
              <a:buNone/>
            </a:pPr>
            <a:r>
              <a:rPr lang="en-US" sz="2000" dirty="0">
                <a:latin typeface="Times New Roman" pitchFamily="18" charset="0"/>
                <a:cs typeface="Times New Roman" pitchFamily="18" charset="0"/>
              </a:rPr>
              <a:t>RUMEX</a:t>
            </a:r>
          </a:p>
        </p:txBody>
      </p:sp>
    </p:spTree>
    <p:extLst>
      <p:ext uri="{BB962C8B-B14F-4D97-AF65-F5344CB8AC3E}">
        <p14:creationId xmlns:p14="http://schemas.microsoft.com/office/powerpoint/2010/main" val="25501925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200" dirty="0">
                <a:latin typeface="Times New Roman" pitchFamily="18" charset="0"/>
                <a:cs typeface="Times New Roman" pitchFamily="18" charset="0"/>
              </a:rPr>
              <a:t/>
            </a:r>
            <a:br>
              <a:rPr lang="en-US" sz="2200" dirty="0">
                <a:latin typeface="Times New Roman" pitchFamily="18" charset="0"/>
                <a:cs typeface="Times New Roman" pitchFamily="18" charset="0"/>
              </a:rPr>
            </a:br>
            <a:endParaRPr lang="en-US" sz="2200" dirty="0">
              <a:latin typeface="Times New Roman" pitchFamily="18" charset="0"/>
              <a:cs typeface="Times New Roman" pitchFamily="18" charset="0"/>
            </a:endParaRPr>
          </a:p>
        </p:txBody>
      </p:sp>
      <p:sp>
        <p:nvSpPr>
          <p:cNvPr id="3" name="Content Placeholder 2"/>
          <p:cNvSpPr>
            <a:spLocks noGrp="1"/>
          </p:cNvSpPr>
          <p:nvPr>
            <p:ph idx="1"/>
          </p:nvPr>
        </p:nvSpPr>
        <p:spPr>
          <a:xfrm>
            <a:off x="304800" y="609600"/>
            <a:ext cx="7620000" cy="4800600"/>
          </a:xfrm>
        </p:spPr>
        <p:txBody>
          <a:bodyPr>
            <a:normAutofit/>
          </a:bodyPr>
          <a:lstStyle/>
          <a:p>
            <a:pPr marL="0" indent="0">
              <a:buNone/>
            </a:pPr>
            <a:r>
              <a:rPr lang="en-US" sz="2400" b="1" dirty="0">
                <a:latin typeface="Times New Roman" pitchFamily="18" charset="0"/>
                <a:cs typeface="Times New Roman" pitchFamily="18" charset="0"/>
              </a:rPr>
              <a:t>Constitutions:</a:t>
            </a:r>
          </a:p>
          <a:p>
            <a:pPr marL="0" indent="0">
              <a:buNone/>
            </a:pPr>
            <a:endParaRPr lang="en-US" sz="2000" b="1" dirty="0">
              <a:latin typeface="Times New Roman" pitchFamily="18" charset="0"/>
              <a:cs typeface="Times New Roman" pitchFamily="18" charset="0"/>
            </a:endParaRPr>
          </a:p>
          <a:p>
            <a:pPr marL="0" indent="0">
              <a:buNone/>
            </a:pPr>
            <a:endParaRPr lang="en-US" sz="2000" b="1" dirty="0">
              <a:latin typeface="Times New Roman" pitchFamily="18" charset="0"/>
              <a:cs typeface="Times New Roman" pitchFamily="18" charset="0"/>
            </a:endParaRPr>
          </a:p>
          <a:p>
            <a:pPr marL="0" indent="0">
              <a:buNone/>
            </a:pPr>
            <a:r>
              <a:rPr lang="en-US" sz="2000" b="1" dirty="0">
                <a:latin typeface="Times New Roman" pitchFamily="18" charset="0"/>
                <a:cs typeface="Times New Roman" pitchFamily="18" charset="0"/>
              </a:rPr>
              <a:t>Appearance:</a:t>
            </a:r>
          </a:p>
          <a:p>
            <a:r>
              <a:rPr lang="en-US" sz="2000" dirty="0">
                <a:latin typeface="Times New Roman" pitchFamily="18" charset="0"/>
                <a:cs typeface="Times New Roman" pitchFamily="18" charset="0"/>
              </a:rPr>
              <a:t>Especially adapted to women who are pale, weak , delicate and </a:t>
            </a:r>
            <a:r>
              <a:rPr lang="en-US" sz="2000" dirty="0" err="1">
                <a:latin typeface="Times New Roman" pitchFamily="18" charset="0"/>
                <a:cs typeface="Times New Roman" pitchFamily="18" charset="0"/>
              </a:rPr>
              <a:t>chlorotic</a:t>
            </a:r>
            <a:r>
              <a:rPr lang="en-US" sz="2000" dirty="0">
                <a:latin typeface="Times New Roman" pitchFamily="18" charset="0"/>
                <a:cs typeface="Times New Roman" pitchFamily="18" charset="0"/>
              </a:rPr>
              <a:t> , yet have a fiery red face</a:t>
            </a:r>
          </a:p>
          <a:p>
            <a:pPr marL="114300" indent="0">
              <a:buNone/>
            </a:pPr>
            <a:r>
              <a:rPr lang="en-US" sz="2000" b="1" dirty="0">
                <a:latin typeface="Times New Roman" pitchFamily="18" charset="0"/>
                <a:cs typeface="Times New Roman" pitchFamily="18" charset="0"/>
              </a:rPr>
              <a:t>Temperament:</a:t>
            </a:r>
          </a:p>
          <a:p>
            <a:r>
              <a:rPr lang="en-US" sz="2000" dirty="0" err="1">
                <a:latin typeface="Times New Roman" pitchFamily="18" charset="0"/>
                <a:cs typeface="Times New Roman" pitchFamily="18" charset="0"/>
              </a:rPr>
              <a:t>Saguine</a:t>
            </a:r>
            <a:r>
              <a:rPr lang="en-US" sz="2000" dirty="0">
                <a:latin typeface="Times New Roman" pitchFamily="18" charset="0"/>
                <a:cs typeface="Times New Roman" pitchFamily="18" charset="0"/>
              </a:rPr>
              <a:t> temperament, easily vexed least contradiction excites the patient.</a:t>
            </a:r>
          </a:p>
          <a:p>
            <a:pPr marL="114300" indent="0">
              <a:buNone/>
            </a:pPr>
            <a:r>
              <a:rPr lang="en-US" sz="2000" b="1" dirty="0">
                <a:latin typeface="Times New Roman" pitchFamily="18" charset="0"/>
                <a:cs typeface="Times New Roman" pitchFamily="18" charset="0"/>
              </a:rPr>
              <a:t>Diathesis:</a:t>
            </a:r>
          </a:p>
          <a:p>
            <a:r>
              <a:rPr lang="en-US" sz="2000" dirty="0">
                <a:latin typeface="Times New Roman" pitchFamily="18" charset="0"/>
                <a:cs typeface="Times New Roman" pitchFamily="18" charset="0"/>
              </a:rPr>
              <a:t>Hemorrhagic diathesis</a:t>
            </a:r>
          </a:p>
          <a:p>
            <a:pPr marL="114300" indent="0">
              <a:buNone/>
            </a:pPr>
            <a:r>
              <a:rPr lang="en-US" sz="2000" b="1" dirty="0" err="1">
                <a:latin typeface="Times New Roman" pitchFamily="18" charset="0"/>
                <a:cs typeface="Times New Roman" pitchFamily="18" charset="0"/>
              </a:rPr>
              <a:t>Miasm</a:t>
            </a:r>
            <a:r>
              <a:rPr lang="en-US" sz="2000" b="1" dirty="0">
                <a:latin typeface="Times New Roman" pitchFamily="18" charset="0"/>
                <a:cs typeface="Times New Roman" pitchFamily="18" charset="0"/>
              </a:rPr>
              <a:t>:	</a:t>
            </a:r>
          </a:p>
          <a:p>
            <a:r>
              <a:rPr lang="en-US" sz="2000" dirty="0" err="1">
                <a:latin typeface="Times New Roman" pitchFamily="18" charset="0"/>
                <a:cs typeface="Times New Roman" pitchFamily="18" charset="0"/>
              </a:rPr>
              <a:t>Psora</a:t>
            </a:r>
            <a:r>
              <a:rPr lang="en-US" sz="2000" dirty="0">
                <a:latin typeface="Times New Roman" pitchFamily="18" charset="0"/>
                <a:cs typeface="Times New Roman" pitchFamily="18" charset="0"/>
              </a:rPr>
              <a:t> is in the back ground</a:t>
            </a:r>
          </a:p>
          <a:p>
            <a:endParaRPr lang="en-US" dirty="0"/>
          </a:p>
        </p:txBody>
      </p:sp>
    </p:spTree>
    <p:extLst>
      <p:ext uri="{BB962C8B-B14F-4D97-AF65-F5344CB8AC3E}">
        <p14:creationId xmlns:p14="http://schemas.microsoft.com/office/powerpoint/2010/main" val="282661098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400" b="1" dirty="0">
                <a:latin typeface="Times New Roman" pitchFamily="18" charset="0"/>
                <a:cs typeface="Times New Roman" pitchFamily="18" charset="0"/>
              </a:rPr>
              <a:t>SYMPTOMS</a:t>
            </a:r>
            <a:r>
              <a:rPr lang="en-US" sz="2200" dirty="0">
                <a:latin typeface="Times New Roman" pitchFamily="18" charset="0"/>
                <a:cs typeface="Times New Roman" pitchFamily="18" charset="0"/>
              </a:rPr>
              <a:t/>
            </a:r>
            <a:br>
              <a:rPr lang="en-US" sz="2200" dirty="0">
                <a:latin typeface="Times New Roman" pitchFamily="18" charset="0"/>
                <a:cs typeface="Times New Roman" pitchFamily="18" charset="0"/>
              </a:rPr>
            </a:br>
            <a:endParaRPr lang="en-US" sz="2200" dirty="0">
              <a:latin typeface="Times New Roman" pitchFamily="18" charset="0"/>
              <a:cs typeface="Times New Roman" pitchFamily="18" charset="0"/>
            </a:endParaRPr>
          </a:p>
        </p:txBody>
      </p:sp>
      <p:sp>
        <p:nvSpPr>
          <p:cNvPr id="3" name="Content Placeholder 2"/>
          <p:cNvSpPr>
            <a:spLocks noGrp="1"/>
          </p:cNvSpPr>
          <p:nvPr>
            <p:ph sz="half" idx="1"/>
          </p:nvPr>
        </p:nvSpPr>
        <p:spPr/>
        <p:txBody>
          <a:bodyPr>
            <a:noAutofit/>
          </a:bodyPr>
          <a:lstStyle/>
          <a:p>
            <a:pPr marL="114300" indent="0">
              <a:buNone/>
            </a:pPr>
            <a:r>
              <a:rPr lang="en-US" sz="2000" b="1" dirty="0">
                <a:latin typeface="Times New Roman" pitchFamily="18" charset="0"/>
                <a:cs typeface="Times New Roman" pitchFamily="18" charset="0"/>
              </a:rPr>
              <a:t>Mind:</a:t>
            </a:r>
          </a:p>
          <a:p>
            <a:r>
              <a:rPr lang="en-US" sz="2000" dirty="0">
                <a:latin typeface="Times New Roman" pitchFamily="18" charset="0"/>
                <a:cs typeface="Times New Roman" pitchFamily="18" charset="0"/>
              </a:rPr>
              <a:t>Irritability</a:t>
            </a:r>
          </a:p>
          <a:p>
            <a:r>
              <a:rPr lang="en-US" sz="2000" dirty="0">
                <a:latin typeface="Times New Roman" pitchFamily="18" charset="0"/>
                <a:cs typeface="Times New Roman" pitchFamily="18" charset="0"/>
              </a:rPr>
              <a:t>SLIGHT NOISES UNBEARABLE. </a:t>
            </a:r>
          </a:p>
          <a:p>
            <a:r>
              <a:rPr lang="en-US" sz="2000" dirty="0">
                <a:latin typeface="Times New Roman" pitchFamily="18" charset="0"/>
                <a:cs typeface="Times New Roman" pitchFamily="18" charset="0"/>
              </a:rPr>
              <a:t>Excited from slightest opposition.</a:t>
            </a:r>
          </a:p>
          <a:p>
            <a:r>
              <a:rPr lang="en-US" sz="2000" dirty="0">
                <a:latin typeface="Times New Roman" pitchFamily="18" charset="0"/>
                <a:cs typeface="Times New Roman" pitchFamily="18" charset="0"/>
              </a:rPr>
              <a:t>Sanguine temperament.</a:t>
            </a:r>
          </a:p>
        </p:txBody>
      </p:sp>
      <p:sp>
        <p:nvSpPr>
          <p:cNvPr id="4" name="Content Placeholder 3"/>
          <p:cNvSpPr>
            <a:spLocks noGrp="1"/>
          </p:cNvSpPr>
          <p:nvPr>
            <p:ph sz="half" idx="2"/>
          </p:nvPr>
        </p:nvSpPr>
        <p:spPr/>
        <p:txBody>
          <a:bodyPr>
            <a:normAutofit lnSpcReduction="10000"/>
          </a:bodyPr>
          <a:lstStyle/>
          <a:p>
            <a:pPr marL="114300" indent="0">
              <a:buNone/>
            </a:pPr>
            <a:r>
              <a:rPr lang="en-US" sz="2200" b="1" dirty="0">
                <a:latin typeface="Times New Roman" pitchFamily="18" charset="0"/>
                <a:cs typeface="Times New Roman" pitchFamily="18" charset="0"/>
              </a:rPr>
              <a:t>Head:</a:t>
            </a:r>
          </a:p>
          <a:p>
            <a:r>
              <a:rPr lang="en-US" sz="2200" dirty="0">
                <a:latin typeface="Times New Roman" pitchFamily="18" charset="0"/>
                <a:cs typeface="Times New Roman" pitchFamily="18" charset="0"/>
              </a:rPr>
              <a:t>Vertigo on seeing flowing water.</a:t>
            </a:r>
          </a:p>
          <a:p>
            <a:r>
              <a:rPr lang="en-US" sz="2200" dirty="0">
                <a:latin typeface="Times New Roman" pitchFamily="18" charset="0"/>
                <a:cs typeface="Times New Roman" pitchFamily="18" charset="0"/>
              </a:rPr>
              <a:t>Stinging headache.</a:t>
            </a:r>
          </a:p>
          <a:p>
            <a:r>
              <a:rPr lang="en-US" sz="2200" dirty="0">
                <a:latin typeface="Times New Roman" pitchFamily="18" charset="0"/>
                <a:cs typeface="Times New Roman" pitchFamily="18" charset="0"/>
              </a:rPr>
              <a:t>Ringing in ears before menses.</a:t>
            </a:r>
          </a:p>
          <a:p>
            <a:r>
              <a:rPr lang="en-US" sz="2200" dirty="0">
                <a:latin typeface="Times New Roman" pitchFamily="18" charset="0"/>
                <a:cs typeface="Times New Roman" pitchFamily="18" charset="0"/>
              </a:rPr>
              <a:t>HAMMERING, pulsating, congestive headache; pain extends to teeth, with cold extremities. Pain in BACK OF HEAD, with roaring in neck.</a:t>
            </a:r>
          </a:p>
          <a:p>
            <a:r>
              <a:rPr lang="en-US" sz="2200" dirty="0">
                <a:latin typeface="Times New Roman" pitchFamily="18" charset="0"/>
                <a:cs typeface="Times New Roman" pitchFamily="18" charset="0"/>
              </a:rPr>
              <a:t>Scalp painful.</a:t>
            </a:r>
          </a:p>
          <a:p>
            <a:r>
              <a:rPr lang="en-US" sz="2200" dirty="0">
                <a:latin typeface="Times New Roman" pitchFamily="18" charset="0"/>
                <a:cs typeface="Times New Roman" pitchFamily="18" charset="0"/>
              </a:rPr>
              <a:t>Must take down the hair</a:t>
            </a:r>
          </a:p>
          <a:p>
            <a:endParaRPr lang="en-US" dirty="0"/>
          </a:p>
          <a:p>
            <a:endParaRPr lang="en-US" dirty="0"/>
          </a:p>
        </p:txBody>
      </p:sp>
    </p:spTree>
    <p:extLst>
      <p:ext uri="{BB962C8B-B14F-4D97-AF65-F5344CB8AC3E}">
        <p14:creationId xmlns:p14="http://schemas.microsoft.com/office/powerpoint/2010/main" val="228070747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idx="4294967295"/>
          </p:nvPr>
        </p:nvSpPr>
        <p:spPr>
          <a:xfrm>
            <a:off x="0" y="274638"/>
            <a:ext cx="8229600" cy="1143000"/>
          </a:xfrm>
        </p:spPr>
        <p:txBody>
          <a:bodyPr/>
          <a:lstStyle/>
          <a:p>
            <a:r>
              <a:rPr lang="en-US" sz="3200" b="1" dirty="0">
                <a:latin typeface="Times New Roman" pitchFamily="18" charset="0"/>
                <a:cs typeface="Times New Roman" pitchFamily="18" charset="0"/>
              </a:rPr>
              <a:t>Eyes:                         Nose:</a:t>
            </a:r>
            <a:br>
              <a:rPr lang="en-US" sz="3200" b="1" dirty="0">
                <a:latin typeface="Times New Roman" pitchFamily="18" charset="0"/>
                <a:cs typeface="Times New Roman" pitchFamily="18" charset="0"/>
              </a:rPr>
            </a:br>
            <a:endParaRPr lang="en-US" sz="3200" b="1" dirty="0">
              <a:latin typeface="Times New Roman" pitchFamily="18" charset="0"/>
              <a:cs typeface="Times New Roman" pitchFamily="18" charset="0"/>
            </a:endParaRPr>
          </a:p>
        </p:txBody>
      </p:sp>
      <p:sp>
        <p:nvSpPr>
          <p:cNvPr id="5" name="Content Placeholder 4"/>
          <p:cNvSpPr>
            <a:spLocks noGrp="1"/>
          </p:cNvSpPr>
          <p:nvPr>
            <p:ph sz="half" idx="4294967295"/>
          </p:nvPr>
        </p:nvSpPr>
        <p:spPr>
          <a:xfrm>
            <a:off x="457200" y="990600"/>
            <a:ext cx="3657600" cy="4591050"/>
          </a:xfrm>
        </p:spPr>
        <p:txBody>
          <a:bodyPr>
            <a:normAutofit/>
          </a:bodyPr>
          <a:lstStyle/>
          <a:p>
            <a:r>
              <a:rPr lang="en-US" sz="2000" dirty="0">
                <a:latin typeface="Times New Roman" pitchFamily="18" charset="0"/>
                <a:cs typeface="Times New Roman" pitchFamily="18" charset="0"/>
              </a:rPr>
              <a:t>Watery</a:t>
            </a:r>
          </a:p>
          <a:p>
            <a:r>
              <a:rPr lang="en-US" sz="2000" dirty="0">
                <a:latin typeface="Times New Roman" pitchFamily="18" charset="0"/>
                <a:cs typeface="Times New Roman" pitchFamily="18" charset="0"/>
              </a:rPr>
              <a:t>dull red</a:t>
            </a:r>
          </a:p>
          <a:p>
            <a:r>
              <a:rPr lang="en-US" sz="2000" dirty="0">
                <a:latin typeface="Times New Roman" pitchFamily="18" charset="0"/>
                <a:cs typeface="Times New Roman" pitchFamily="18" charset="0"/>
              </a:rPr>
              <a:t>Photophobia</a:t>
            </a:r>
          </a:p>
          <a:p>
            <a:r>
              <a:rPr lang="en-US" sz="2000" dirty="0">
                <a:latin typeface="Times New Roman" pitchFamily="18" charset="0"/>
                <a:cs typeface="Times New Roman" pitchFamily="18" charset="0"/>
              </a:rPr>
              <a:t>letters run together</a:t>
            </a:r>
          </a:p>
        </p:txBody>
      </p:sp>
      <p:sp>
        <p:nvSpPr>
          <p:cNvPr id="6" name="Content Placeholder 5"/>
          <p:cNvSpPr>
            <a:spLocks noGrp="1"/>
          </p:cNvSpPr>
          <p:nvPr>
            <p:ph sz="half" idx="4294967295"/>
          </p:nvPr>
        </p:nvSpPr>
        <p:spPr>
          <a:xfrm>
            <a:off x="4800600" y="1066800"/>
            <a:ext cx="3657600" cy="4591050"/>
          </a:xfrm>
        </p:spPr>
        <p:txBody>
          <a:bodyPr>
            <a:noAutofit/>
          </a:bodyPr>
          <a:lstStyle/>
          <a:p>
            <a:r>
              <a:rPr lang="en-US" sz="2000" dirty="0">
                <a:latin typeface="Times New Roman" pitchFamily="18" charset="0"/>
                <a:cs typeface="Times New Roman" pitchFamily="18" charset="0"/>
              </a:rPr>
              <a:t>Mucous membranes relaxed</a:t>
            </a:r>
          </a:p>
          <a:p>
            <a:r>
              <a:rPr lang="en-US" sz="2000" dirty="0">
                <a:latin typeface="Times New Roman" pitchFamily="18" charset="0"/>
                <a:cs typeface="Times New Roman" pitchFamily="18" charset="0"/>
              </a:rPr>
              <a:t>boggy</a:t>
            </a:r>
          </a:p>
          <a:p>
            <a:r>
              <a:rPr lang="en-US" sz="2000" dirty="0">
                <a:latin typeface="Times New Roman" pitchFamily="18" charset="0"/>
                <a:cs typeface="Times New Roman" pitchFamily="18" charset="0"/>
              </a:rPr>
              <a:t>anemic</a:t>
            </a:r>
          </a:p>
          <a:p>
            <a:r>
              <a:rPr lang="en-US" sz="2000" dirty="0">
                <a:latin typeface="Times New Roman" pitchFamily="18" charset="0"/>
                <a:cs typeface="Times New Roman" pitchFamily="18" charset="0"/>
              </a:rPr>
              <a:t> pale</a:t>
            </a:r>
          </a:p>
          <a:p>
            <a:pPr marL="114300" indent="0">
              <a:buNone/>
            </a:pPr>
            <a:endParaRPr lang="en-US" sz="2400" dirty="0">
              <a:latin typeface="Times New Roman" pitchFamily="18" charset="0"/>
              <a:cs typeface="Times New Roman" pitchFamily="18" charset="0"/>
            </a:endParaRPr>
          </a:p>
        </p:txBody>
      </p:sp>
    </p:spTree>
    <p:extLst>
      <p:ext uri="{BB962C8B-B14F-4D97-AF65-F5344CB8AC3E}">
        <p14:creationId xmlns:p14="http://schemas.microsoft.com/office/powerpoint/2010/main" val="126534270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914400"/>
            <a:ext cx="7620000" cy="1143000"/>
          </a:xfrm>
        </p:spPr>
        <p:txBody>
          <a:bodyPr>
            <a:normAutofit fontScale="90000"/>
          </a:bodyPr>
          <a:lstStyle/>
          <a:p>
            <a:r>
              <a:rPr lang="en-US" sz="3200" b="1" dirty="0">
                <a:latin typeface="Times New Roman" pitchFamily="18" charset="0"/>
                <a:cs typeface="Times New Roman" pitchFamily="18" charset="0"/>
              </a:rPr>
              <a:t>Face:                          Mouth:</a:t>
            </a:r>
            <a:br>
              <a:rPr lang="en-US" sz="3200" b="1" dirty="0">
                <a:latin typeface="Times New Roman" pitchFamily="18" charset="0"/>
                <a:cs typeface="Times New Roman" pitchFamily="18" charset="0"/>
              </a:rPr>
            </a:br>
            <a:r>
              <a:rPr lang="en-US" sz="4000" dirty="0">
                <a:latin typeface="Times New Roman" pitchFamily="18" charset="0"/>
                <a:cs typeface="Times New Roman" pitchFamily="18" charset="0"/>
              </a:rPr>
              <a:t>                     </a:t>
            </a:r>
            <a:r>
              <a:rPr lang="en-US" dirty="0"/>
              <a:t/>
            </a:r>
            <a:br>
              <a:rPr lang="en-US" dirty="0"/>
            </a:br>
            <a:endParaRPr lang="en-US" dirty="0"/>
          </a:p>
        </p:txBody>
      </p:sp>
      <p:sp>
        <p:nvSpPr>
          <p:cNvPr id="3" name="Content Placeholder 2"/>
          <p:cNvSpPr>
            <a:spLocks noGrp="1"/>
          </p:cNvSpPr>
          <p:nvPr>
            <p:ph sz="half" idx="1"/>
          </p:nvPr>
        </p:nvSpPr>
        <p:spPr>
          <a:xfrm>
            <a:off x="533400" y="1752600"/>
            <a:ext cx="3657600" cy="4056888"/>
          </a:xfrm>
        </p:spPr>
        <p:txBody>
          <a:bodyPr>
            <a:normAutofit/>
          </a:bodyPr>
          <a:lstStyle/>
          <a:p>
            <a:r>
              <a:rPr lang="en-US" sz="2000" dirty="0">
                <a:latin typeface="Times New Roman" pitchFamily="18" charset="0"/>
                <a:cs typeface="Times New Roman" pitchFamily="18" charset="0"/>
              </a:rPr>
              <a:t>Fiery-red and FLUSHED FROM LEAST PAIN,</a:t>
            </a:r>
          </a:p>
          <a:p>
            <a:r>
              <a:rPr lang="en-US" sz="2000" dirty="0">
                <a:latin typeface="Times New Roman" pitchFamily="18" charset="0"/>
                <a:cs typeface="Times New Roman" pitchFamily="18" charset="0"/>
              </a:rPr>
              <a:t>EMOTION, OR EXERTION.</a:t>
            </a:r>
          </a:p>
          <a:p>
            <a:r>
              <a:rPr lang="en-US" sz="2000" dirty="0">
                <a:latin typeface="Times New Roman" pitchFamily="18" charset="0"/>
                <a:cs typeface="Times New Roman" pitchFamily="18" charset="0"/>
              </a:rPr>
              <a:t>RED PARTS BECOME WHITE,</a:t>
            </a:r>
          </a:p>
          <a:p>
            <a:r>
              <a:rPr lang="en-US" sz="2000" dirty="0">
                <a:latin typeface="Times New Roman" pitchFamily="18" charset="0"/>
                <a:cs typeface="Times New Roman" pitchFamily="18" charset="0"/>
              </a:rPr>
              <a:t>bloodless and puffy.</a:t>
            </a:r>
          </a:p>
          <a:p>
            <a:endParaRPr lang="en-US" sz="2000" dirty="0">
              <a:latin typeface="Times New Roman" pitchFamily="18" charset="0"/>
              <a:cs typeface="Times New Roman" pitchFamily="18" charset="0"/>
            </a:endParaRPr>
          </a:p>
        </p:txBody>
      </p:sp>
      <p:sp>
        <p:nvSpPr>
          <p:cNvPr id="4" name="Content Placeholder 3"/>
          <p:cNvSpPr>
            <a:spLocks noGrp="1"/>
          </p:cNvSpPr>
          <p:nvPr>
            <p:ph sz="half" idx="2"/>
          </p:nvPr>
        </p:nvSpPr>
        <p:spPr>
          <a:xfrm>
            <a:off x="4419600" y="1676400"/>
            <a:ext cx="3657600" cy="4209288"/>
          </a:xfrm>
        </p:spPr>
        <p:txBody>
          <a:bodyPr/>
          <a:lstStyle/>
          <a:p>
            <a:r>
              <a:rPr lang="en-US" sz="2000" dirty="0">
                <a:latin typeface="Times New Roman" pitchFamily="18" charset="0"/>
                <a:cs typeface="Times New Roman" pitchFamily="18" charset="0"/>
              </a:rPr>
              <a:t>PAIN IN TEETH; </a:t>
            </a:r>
          </a:p>
          <a:p>
            <a:r>
              <a:rPr lang="en-US" sz="2000" dirty="0">
                <a:latin typeface="Times New Roman" pitchFamily="18" charset="0"/>
                <a:cs typeface="Times New Roman" pitchFamily="18" charset="0"/>
              </a:rPr>
              <a:t>RELIEVED BY ICY-COLD WATER.</a:t>
            </a:r>
          </a:p>
          <a:p>
            <a:r>
              <a:rPr lang="en-US" sz="2000" dirty="0">
                <a:latin typeface="Times New Roman" pitchFamily="18" charset="0"/>
                <a:cs typeface="Times New Roman" pitchFamily="18" charset="0"/>
              </a:rPr>
              <a:t>Earthy, paste taste, like rotten eggs.</a:t>
            </a:r>
          </a:p>
          <a:p>
            <a:endParaRPr lang="en-US" dirty="0"/>
          </a:p>
        </p:txBody>
      </p:sp>
    </p:spTree>
    <p:extLst>
      <p:ext uri="{BB962C8B-B14F-4D97-AF65-F5344CB8AC3E}">
        <p14:creationId xmlns:p14="http://schemas.microsoft.com/office/powerpoint/2010/main" val="230762802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b="1" dirty="0">
                <a:latin typeface="Times New Roman" pitchFamily="18" charset="0"/>
                <a:cs typeface="Times New Roman" pitchFamily="18" charset="0"/>
              </a:rPr>
              <a:t>Stomach                 Stool</a:t>
            </a:r>
          </a:p>
        </p:txBody>
      </p:sp>
      <p:sp>
        <p:nvSpPr>
          <p:cNvPr id="3" name="Content Placeholder 2"/>
          <p:cNvSpPr>
            <a:spLocks noGrp="1"/>
          </p:cNvSpPr>
          <p:nvPr>
            <p:ph sz="half" idx="1"/>
          </p:nvPr>
        </p:nvSpPr>
        <p:spPr>
          <a:xfrm>
            <a:off x="1600200" y="1295400"/>
            <a:ext cx="2819400" cy="4590288"/>
          </a:xfrm>
        </p:spPr>
        <p:txBody>
          <a:bodyPr>
            <a:noAutofit/>
          </a:bodyPr>
          <a:lstStyle/>
          <a:p>
            <a:r>
              <a:rPr lang="en-US" sz="2000" dirty="0">
                <a:latin typeface="Times New Roman" pitchFamily="18" charset="0"/>
                <a:cs typeface="Times New Roman" pitchFamily="18" charset="0"/>
              </a:rPr>
              <a:t>VORACIOUS appetite, or absolute loss of appetite.</a:t>
            </a:r>
          </a:p>
          <a:p>
            <a:r>
              <a:rPr lang="en-US" sz="2000" dirty="0">
                <a:latin typeface="Times New Roman" pitchFamily="18" charset="0"/>
                <a:cs typeface="Times New Roman" pitchFamily="18" charset="0"/>
              </a:rPr>
              <a:t>Loathing of sour things. Attempts to eat bring on diarrhea.</a:t>
            </a:r>
          </a:p>
          <a:p>
            <a:r>
              <a:rPr lang="en-US" sz="2000" dirty="0">
                <a:latin typeface="Times New Roman" pitchFamily="18" charset="0"/>
                <a:cs typeface="Times New Roman" pitchFamily="18" charset="0"/>
              </a:rPr>
              <a:t>SPITS UP FOOD BY THE MOUTHFUL.</a:t>
            </a:r>
          </a:p>
          <a:p>
            <a:r>
              <a:rPr lang="en-US" sz="2000" dirty="0">
                <a:latin typeface="Times New Roman" pitchFamily="18" charset="0"/>
                <a:cs typeface="Times New Roman" pitchFamily="18" charset="0"/>
              </a:rPr>
              <a:t>(PHOS.) Eructation’s of food after eating</a:t>
            </a:r>
          </a:p>
        </p:txBody>
      </p:sp>
      <p:sp>
        <p:nvSpPr>
          <p:cNvPr id="4" name="Content Placeholder 3"/>
          <p:cNvSpPr>
            <a:spLocks noGrp="1"/>
          </p:cNvSpPr>
          <p:nvPr>
            <p:ph sz="half" idx="2"/>
          </p:nvPr>
        </p:nvSpPr>
        <p:spPr>
          <a:xfrm>
            <a:off x="4953000" y="1295400"/>
            <a:ext cx="3429000" cy="4590288"/>
          </a:xfrm>
        </p:spPr>
        <p:txBody>
          <a:bodyPr>
            <a:normAutofit/>
          </a:bodyPr>
          <a:lstStyle/>
          <a:p>
            <a:r>
              <a:rPr lang="en-US" sz="2200" dirty="0">
                <a:latin typeface="Times New Roman" pitchFamily="18" charset="0"/>
                <a:cs typeface="Times New Roman" pitchFamily="18" charset="0"/>
              </a:rPr>
              <a:t>Undigested, at night, while eating or drinking</a:t>
            </a:r>
          </a:p>
          <a:p>
            <a:r>
              <a:rPr lang="en-US" sz="2200" dirty="0">
                <a:latin typeface="Times New Roman" pitchFamily="18" charset="0"/>
                <a:cs typeface="Times New Roman" pitchFamily="18" charset="0"/>
              </a:rPr>
              <a:t>Painless. Ineffectual urging; stool hard, </a:t>
            </a:r>
          </a:p>
          <a:p>
            <a:pPr marL="114300" indent="0">
              <a:buNone/>
            </a:pPr>
            <a:r>
              <a:rPr lang="en-US" sz="2200" dirty="0">
                <a:latin typeface="Times New Roman" pitchFamily="18" charset="0"/>
                <a:cs typeface="Times New Roman" pitchFamily="18" charset="0"/>
              </a:rPr>
              <a:t>followed by backache or cramping pain in rectum;</a:t>
            </a:r>
          </a:p>
          <a:p>
            <a:r>
              <a:rPr lang="en-US" sz="2200" dirty="0">
                <a:latin typeface="Times New Roman" pitchFamily="18" charset="0"/>
                <a:cs typeface="Times New Roman" pitchFamily="18" charset="0"/>
              </a:rPr>
              <a:t>Prolapses recti; itching of anus, especially young children.</a:t>
            </a:r>
          </a:p>
          <a:p>
            <a:endParaRPr lang="en-US" dirty="0"/>
          </a:p>
        </p:txBody>
      </p:sp>
    </p:spTree>
    <p:extLst>
      <p:ext uri="{BB962C8B-B14F-4D97-AF65-F5344CB8AC3E}">
        <p14:creationId xmlns:p14="http://schemas.microsoft.com/office/powerpoint/2010/main" val="219761966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7620000" cy="1630362"/>
          </a:xfrm>
        </p:spPr>
        <p:txBody>
          <a:bodyPr>
            <a:normAutofit fontScale="90000"/>
          </a:bodyPr>
          <a:lstStyle/>
          <a:p>
            <a:r>
              <a:rPr lang="en-US" sz="3200" b="1" dirty="0">
                <a:latin typeface="Times New Roman" pitchFamily="18" charset="0"/>
                <a:cs typeface="Times New Roman" pitchFamily="18" charset="0"/>
              </a:rPr>
              <a:t>MIDNIGHT                                        	</a:t>
            </a:r>
            <a:br>
              <a:rPr lang="en-US" sz="3200" b="1" dirty="0">
                <a:latin typeface="Times New Roman" pitchFamily="18" charset="0"/>
                <a:cs typeface="Times New Roman" pitchFamily="18" charset="0"/>
              </a:rPr>
            </a:br>
            <a:r>
              <a:rPr lang="en-US" sz="3200" b="1" dirty="0">
                <a:latin typeface="Times New Roman" pitchFamily="18" charset="0"/>
                <a:cs typeface="Times New Roman" pitchFamily="18" charset="0"/>
              </a:rPr>
              <a:t>INTOLERANCE OF          Urine:</a:t>
            </a:r>
            <a:br>
              <a:rPr lang="en-US" sz="3200" b="1" dirty="0">
                <a:latin typeface="Times New Roman" pitchFamily="18" charset="0"/>
                <a:cs typeface="Times New Roman" pitchFamily="18" charset="0"/>
              </a:rPr>
            </a:br>
            <a:r>
              <a:rPr lang="en-US" sz="3200" b="1" dirty="0">
                <a:latin typeface="Times New Roman" pitchFamily="18" charset="0"/>
                <a:cs typeface="Times New Roman" pitchFamily="18" charset="0"/>
              </a:rPr>
              <a:t>EGGS:</a:t>
            </a:r>
            <a:br>
              <a:rPr lang="en-US" sz="3200" b="1" dirty="0">
                <a:latin typeface="Times New Roman" pitchFamily="18" charset="0"/>
                <a:cs typeface="Times New Roman" pitchFamily="18" charset="0"/>
              </a:rPr>
            </a:br>
            <a:endParaRPr lang="en-US" sz="3200" b="1" dirty="0">
              <a:latin typeface="Times New Roman" pitchFamily="18" charset="0"/>
              <a:cs typeface="Times New Roman" pitchFamily="18" charset="0"/>
            </a:endParaRPr>
          </a:p>
        </p:txBody>
      </p:sp>
      <p:sp>
        <p:nvSpPr>
          <p:cNvPr id="3" name="Content Placeholder 2"/>
          <p:cNvSpPr>
            <a:spLocks noGrp="1"/>
          </p:cNvSpPr>
          <p:nvPr>
            <p:ph sz="half" idx="1"/>
          </p:nvPr>
        </p:nvSpPr>
        <p:spPr>
          <a:xfrm>
            <a:off x="838200" y="1676400"/>
            <a:ext cx="4038600" cy="4407408"/>
          </a:xfrm>
        </p:spPr>
        <p:txBody>
          <a:bodyPr/>
          <a:lstStyle/>
          <a:p>
            <a:r>
              <a:rPr lang="en-US" sz="2000" dirty="0">
                <a:latin typeface="Times New Roman" pitchFamily="18" charset="0"/>
                <a:cs typeface="Times New Roman" pitchFamily="18" charset="0"/>
              </a:rPr>
              <a:t>Distention and pressure in the stomach after eating.</a:t>
            </a:r>
          </a:p>
          <a:p>
            <a:r>
              <a:rPr lang="en-US" sz="2000" dirty="0">
                <a:latin typeface="Times New Roman" pitchFamily="18" charset="0"/>
                <a:cs typeface="Times New Roman" pitchFamily="18" charset="0"/>
              </a:rPr>
              <a:t>Heat and burning in stomach.</a:t>
            </a:r>
          </a:p>
          <a:p>
            <a:r>
              <a:rPr lang="en-US" sz="2000" dirty="0">
                <a:latin typeface="Times New Roman" pitchFamily="18" charset="0"/>
                <a:cs typeface="Times New Roman" pitchFamily="18" charset="0"/>
              </a:rPr>
              <a:t>Soreness of abdominal walls.</a:t>
            </a:r>
          </a:p>
          <a:p>
            <a:r>
              <a:rPr lang="en-US" sz="2000" dirty="0">
                <a:latin typeface="Times New Roman" pitchFamily="18" charset="0"/>
                <a:cs typeface="Times New Roman" pitchFamily="18" charset="0"/>
              </a:rPr>
              <a:t>Flatulent dyspepsia.</a:t>
            </a:r>
          </a:p>
          <a:p>
            <a:endParaRPr lang="en-US" dirty="0">
              <a:latin typeface="Times New Roman" pitchFamily="18" charset="0"/>
              <a:cs typeface="Times New Roman" pitchFamily="18" charset="0"/>
            </a:endParaRPr>
          </a:p>
          <a:p>
            <a:endParaRPr lang="en-US" dirty="0"/>
          </a:p>
        </p:txBody>
      </p:sp>
      <p:sp>
        <p:nvSpPr>
          <p:cNvPr id="4" name="Content Placeholder 3"/>
          <p:cNvSpPr>
            <a:spLocks noGrp="1"/>
          </p:cNvSpPr>
          <p:nvPr>
            <p:ph sz="half" idx="2"/>
          </p:nvPr>
        </p:nvSpPr>
        <p:spPr>
          <a:xfrm>
            <a:off x="5105400" y="1676400"/>
            <a:ext cx="4038600" cy="4407408"/>
          </a:xfrm>
        </p:spPr>
        <p:txBody>
          <a:bodyPr/>
          <a:lstStyle/>
          <a:p>
            <a:r>
              <a:rPr lang="en-US" sz="2000" dirty="0">
                <a:latin typeface="Times New Roman" pitchFamily="18" charset="0"/>
                <a:cs typeface="Times New Roman" pitchFamily="18" charset="0"/>
              </a:rPr>
              <a:t>Involuntary; worse daytime.</a:t>
            </a:r>
          </a:p>
          <a:p>
            <a:r>
              <a:rPr lang="en-US" sz="2000" dirty="0">
                <a:latin typeface="Times New Roman" pitchFamily="18" charset="0"/>
                <a:cs typeface="Times New Roman" pitchFamily="18" charset="0"/>
              </a:rPr>
              <a:t>Tickling in urethra extending to bladder.</a:t>
            </a:r>
          </a:p>
          <a:p>
            <a:endParaRPr lang="en-US" dirty="0"/>
          </a:p>
        </p:txBody>
      </p:sp>
    </p:spTree>
    <p:extLst>
      <p:ext uri="{BB962C8B-B14F-4D97-AF65-F5344CB8AC3E}">
        <p14:creationId xmlns:p14="http://schemas.microsoft.com/office/powerpoint/2010/main" val="275198922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838200"/>
            <a:ext cx="7620000" cy="609600"/>
          </a:xfrm>
        </p:spPr>
        <p:txBody>
          <a:bodyPr>
            <a:normAutofit fontScale="90000"/>
          </a:bodyPr>
          <a:lstStyle/>
          <a:p>
            <a:r>
              <a:rPr lang="en-US" sz="3200" b="1" dirty="0">
                <a:latin typeface="Times New Roman" pitchFamily="18" charset="0"/>
                <a:cs typeface="Times New Roman" pitchFamily="18" charset="0"/>
              </a:rPr>
              <a:t>Female:                            Respiratory</a:t>
            </a:r>
            <a:r>
              <a:rPr lang="en-US" sz="3200" dirty="0">
                <a:latin typeface="Times New Roman" pitchFamily="18" charset="0"/>
                <a:cs typeface="Times New Roman" pitchFamily="18" charset="0"/>
              </a:rPr>
              <a:t>:</a:t>
            </a:r>
            <a:br>
              <a:rPr lang="en-US" sz="3200" dirty="0">
                <a:latin typeface="Times New Roman" pitchFamily="18" charset="0"/>
                <a:cs typeface="Times New Roman" pitchFamily="18" charset="0"/>
              </a:rPr>
            </a:br>
            <a:r>
              <a:rPr lang="en-US" sz="3200" dirty="0">
                <a:latin typeface="Times New Roman" pitchFamily="18" charset="0"/>
                <a:cs typeface="Times New Roman" pitchFamily="18" charset="0"/>
              </a:rPr>
              <a:t/>
            </a:r>
            <a:br>
              <a:rPr lang="en-US" sz="3200" dirty="0">
                <a:latin typeface="Times New Roman" pitchFamily="18" charset="0"/>
                <a:cs typeface="Times New Roman" pitchFamily="18" charset="0"/>
              </a:rPr>
            </a:br>
            <a:endParaRPr lang="en-US" sz="3200" dirty="0">
              <a:latin typeface="Times New Roman" pitchFamily="18" charset="0"/>
              <a:cs typeface="Times New Roman" pitchFamily="18" charset="0"/>
            </a:endParaRPr>
          </a:p>
        </p:txBody>
      </p:sp>
      <p:sp>
        <p:nvSpPr>
          <p:cNvPr id="3" name="Content Placeholder 2"/>
          <p:cNvSpPr>
            <a:spLocks noGrp="1"/>
          </p:cNvSpPr>
          <p:nvPr>
            <p:ph sz="half" idx="1"/>
          </p:nvPr>
        </p:nvSpPr>
        <p:spPr>
          <a:xfrm>
            <a:off x="304800" y="1981200"/>
            <a:ext cx="3657600" cy="3980688"/>
          </a:xfrm>
        </p:spPr>
        <p:txBody>
          <a:bodyPr>
            <a:noAutofit/>
          </a:bodyPr>
          <a:lstStyle/>
          <a:p>
            <a:r>
              <a:rPr lang="en-US" sz="2000" dirty="0">
                <a:latin typeface="Times New Roman" pitchFamily="18" charset="0"/>
                <a:cs typeface="Times New Roman" pitchFamily="18" charset="0"/>
              </a:rPr>
              <a:t>Menses remit a day or two, and then return.</a:t>
            </a:r>
          </a:p>
          <a:p>
            <a:r>
              <a:rPr lang="en-US" sz="2000" dirty="0">
                <a:latin typeface="Times New Roman" pitchFamily="18" charset="0"/>
                <a:cs typeface="Times New Roman" pitchFamily="18" charset="0"/>
              </a:rPr>
              <a:t>Discharge of long pieces from uterus.</a:t>
            </a:r>
          </a:p>
          <a:p>
            <a:r>
              <a:rPr lang="en-US" sz="2000" dirty="0">
                <a:latin typeface="Times New Roman" pitchFamily="18" charset="0"/>
                <a:cs typeface="Times New Roman" pitchFamily="18" charset="0"/>
              </a:rPr>
              <a:t>Women who are weak, delicate, </a:t>
            </a:r>
            <a:r>
              <a:rPr lang="en-US" sz="2000" dirty="0" err="1">
                <a:latin typeface="Times New Roman" pitchFamily="18" charset="0"/>
                <a:cs typeface="Times New Roman" pitchFamily="18" charset="0"/>
              </a:rPr>
              <a:t>chlorotic</a:t>
            </a:r>
            <a:r>
              <a:rPr lang="en-US" sz="2000" dirty="0">
                <a:latin typeface="Times New Roman" pitchFamily="18" charset="0"/>
                <a:cs typeface="Times New Roman" pitchFamily="18" charset="0"/>
              </a:rPr>
              <a:t>, yet have a fiery-red face.</a:t>
            </a:r>
          </a:p>
          <a:p>
            <a:r>
              <a:rPr lang="en-US" sz="2000" dirty="0">
                <a:latin typeface="Times New Roman" pitchFamily="18" charset="0"/>
                <a:cs typeface="Times New Roman" pitchFamily="18" charset="0"/>
              </a:rPr>
              <a:t>Menses too early, too profuse, last too long; pale, watery. </a:t>
            </a:r>
          </a:p>
          <a:p>
            <a:r>
              <a:rPr lang="en-US" sz="2000" dirty="0">
                <a:latin typeface="Times New Roman" pitchFamily="18" charset="0"/>
                <a:cs typeface="Times New Roman" pitchFamily="18" charset="0"/>
              </a:rPr>
              <a:t>Sensitive vagina. </a:t>
            </a:r>
          </a:p>
          <a:p>
            <a:r>
              <a:rPr lang="en-US" sz="2000" dirty="0">
                <a:latin typeface="Times New Roman" pitchFamily="18" charset="0"/>
                <a:cs typeface="Times New Roman" pitchFamily="18" charset="0"/>
              </a:rPr>
              <a:t>Tendency to abortion.</a:t>
            </a:r>
          </a:p>
          <a:p>
            <a:r>
              <a:rPr lang="en-US" sz="2000" dirty="0">
                <a:latin typeface="Times New Roman" pitchFamily="18" charset="0"/>
                <a:cs typeface="Times New Roman" pitchFamily="18" charset="0"/>
              </a:rPr>
              <a:t>Prolapse of vagina.</a:t>
            </a:r>
          </a:p>
        </p:txBody>
      </p:sp>
      <p:sp>
        <p:nvSpPr>
          <p:cNvPr id="4" name="Content Placeholder 3"/>
          <p:cNvSpPr>
            <a:spLocks noGrp="1"/>
          </p:cNvSpPr>
          <p:nvPr>
            <p:ph sz="half" idx="2"/>
          </p:nvPr>
        </p:nvSpPr>
        <p:spPr>
          <a:xfrm>
            <a:off x="4572000" y="2209800"/>
            <a:ext cx="3657600" cy="2273808"/>
          </a:xfrm>
        </p:spPr>
        <p:txBody>
          <a:bodyPr>
            <a:noAutofit/>
          </a:bodyPr>
          <a:lstStyle/>
          <a:p>
            <a:r>
              <a:rPr lang="en-US" sz="2000" dirty="0">
                <a:latin typeface="Times New Roman" pitchFamily="18" charset="0"/>
                <a:cs typeface="Times New Roman" pitchFamily="18" charset="0"/>
              </a:rPr>
              <a:t>Chest OPPRESSED; breathing difficult. </a:t>
            </a:r>
          </a:p>
          <a:p>
            <a:r>
              <a:rPr lang="en-US" sz="2000" dirty="0">
                <a:latin typeface="Times New Roman" pitchFamily="18" charset="0"/>
                <a:cs typeface="Times New Roman" pitchFamily="18" charset="0"/>
              </a:rPr>
              <a:t>Surging of blood to chest. </a:t>
            </a:r>
          </a:p>
          <a:p>
            <a:r>
              <a:rPr lang="en-US" sz="2000" dirty="0">
                <a:latin typeface="Times New Roman" pitchFamily="18" charset="0"/>
                <a:cs typeface="Times New Roman" pitchFamily="18" charset="0"/>
              </a:rPr>
              <a:t>Hoarseness. </a:t>
            </a:r>
          </a:p>
          <a:p>
            <a:r>
              <a:rPr lang="en-US" sz="2000" dirty="0">
                <a:latin typeface="Times New Roman" pitchFamily="18" charset="0"/>
                <a:cs typeface="Times New Roman" pitchFamily="18" charset="0"/>
              </a:rPr>
              <a:t>Cough dry, </a:t>
            </a:r>
          </a:p>
          <a:p>
            <a:r>
              <a:rPr lang="en-US" sz="2000" dirty="0">
                <a:latin typeface="Times New Roman" pitchFamily="18" charset="0"/>
                <a:cs typeface="Times New Roman" pitchFamily="18" charset="0"/>
              </a:rPr>
              <a:t>spasmodic. </a:t>
            </a:r>
          </a:p>
          <a:p>
            <a:r>
              <a:rPr lang="en-US" sz="2000" dirty="0">
                <a:latin typeface="Times New Roman" pitchFamily="18" charset="0"/>
                <a:cs typeface="Times New Roman" pitchFamily="18" charset="0"/>
              </a:rPr>
              <a:t>Hemoptysis. (MILLEFOL.) With the cough pain in occiput.</a:t>
            </a:r>
          </a:p>
          <a:p>
            <a:endParaRPr lang="en-US" sz="2000" dirty="0">
              <a:latin typeface="Times New Roman" pitchFamily="18" charset="0"/>
              <a:cs typeface="Times New Roman" pitchFamily="18" charset="0"/>
            </a:endParaRPr>
          </a:p>
        </p:txBody>
      </p:sp>
    </p:spTree>
    <p:extLst>
      <p:ext uri="{BB962C8B-B14F-4D97-AF65-F5344CB8AC3E}">
        <p14:creationId xmlns:p14="http://schemas.microsoft.com/office/powerpoint/2010/main" val="151031967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3200" dirty="0">
                <a:latin typeface="Times New Roman" pitchFamily="18" charset="0"/>
                <a:cs typeface="Times New Roman" pitchFamily="18" charset="0"/>
              </a:rPr>
              <a:t/>
            </a:r>
            <a:br>
              <a:rPr lang="en-US" sz="3200" dirty="0">
                <a:latin typeface="Times New Roman" pitchFamily="18" charset="0"/>
                <a:cs typeface="Times New Roman" pitchFamily="18" charset="0"/>
              </a:rPr>
            </a:br>
            <a:r>
              <a:rPr lang="en-US" sz="3200" dirty="0">
                <a:latin typeface="Times New Roman" pitchFamily="18" charset="0"/>
                <a:cs typeface="Times New Roman" pitchFamily="18" charset="0"/>
              </a:rPr>
              <a:t/>
            </a:r>
            <a:br>
              <a:rPr lang="en-US" sz="3200" dirty="0">
                <a:latin typeface="Times New Roman" pitchFamily="18" charset="0"/>
                <a:cs typeface="Times New Roman" pitchFamily="18" charset="0"/>
              </a:rPr>
            </a:br>
            <a:r>
              <a:rPr lang="en-US" sz="3200" b="1" dirty="0">
                <a:latin typeface="Times New Roman" pitchFamily="18" charset="0"/>
                <a:cs typeface="Times New Roman" pitchFamily="18" charset="0"/>
              </a:rPr>
              <a:t>Heart:                                Extremities:</a:t>
            </a:r>
            <a:br>
              <a:rPr lang="en-US" sz="3200" b="1" dirty="0">
                <a:latin typeface="Times New Roman" pitchFamily="18" charset="0"/>
                <a:cs typeface="Times New Roman" pitchFamily="18" charset="0"/>
              </a:rPr>
            </a:br>
            <a:r>
              <a:rPr lang="en-US" b="1" dirty="0"/>
              <a:t/>
            </a:r>
            <a:br>
              <a:rPr lang="en-US" b="1" dirty="0"/>
            </a:br>
            <a:endParaRPr lang="en-US" b="1" dirty="0"/>
          </a:p>
        </p:txBody>
      </p:sp>
      <p:sp>
        <p:nvSpPr>
          <p:cNvPr id="3" name="Content Placeholder 2"/>
          <p:cNvSpPr>
            <a:spLocks noGrp="1"/>
          </p:cNvSpPr>
          <p:nvPr>
            <p:ph sz="half" idx="1"/>
          </p:nvPr>
        </p:nvSpPr>
        <p:spPr>
          <a:xfrm>
            <a:off x="381000" y="1752600"/>
            <a:ext cx="3429000" cy="3124200"/>
          </a:xfrm>
        </p:spPr>
        <p:txBody>
          <a:bodyPr>
            <a:normAutofit fontScale="77500" lnSpcReduction="20000"/>
          </a:bodyPr>
          <a:lstStyle/>
          <a:p>
            <a:r>
              <a:rPr lang="en-US" sz="2400" dirty="0">
                <a:latin typeface="Times New Roman" pitchFamily="18" charset="0"/>
                <a:cs typeface="Times New Roman" pitchFamily="18" charset="0"/>
              </a:rPr>
              <a:t>Palpitation; worse, movement.</a:t>
            </a:r>
          </a:p>
          <a:p>
            <a:r>
              <a:rPr lang="en-US" sz="2400" dirty="0">
                <a:latin typeface="Times New Roman" pitchFamily="18" charset="0"/>
                <a:cs typeface="Times New Roman" pitchFamily="18" charset="0"/>
              </a:rPr>
              <a:t>Sense of oppression. </a:t>
            </a:r>
          </a:p>
          <a:p>
            <a:r>
              <a:rPr lang="en-US" sz="2400" dirty="0">
                <a:latin typeface="Times New Roman" pitchFamily="18" charset="0"/>
                <a:cs typeface="Times New Roman" pitchFamily="18" charset="0"/>
              </a:rPr>
              <a:t>Anemic murmur. PULSE FULL, BUT SOFT AND YIELDING; ALSO, SMALL AND WEAK.</a:t>
            </a:r>
          </a:p>
          <a:p>
            <a:r>
              <a:rPr lang="en-US" sz="2400" dirty="0">
                <a:latin typeface="Times New Roman" pitchFamily="18" charset="0"/>
                <a:cs typeface="Times New Roman" pitchFamily="18" charset="0"/>
              </a:rPr>
              <a:t>HEART SUDDENLY BLEEDS INTO THE BLOOD VESSELS, and as suddenly draws a reflux, leaving pallor of surface.</a:t>
            </a:r>
          </a:p>
          <a:p>
            <a:endParaRPr lang="en-US" dirty="0"/>
          </a:p>
        </p:txBody>
      </p:sp>
      <p:sp>
        <p:nvSpPr>
          <p:cNvPr id="4" name="Content Placeholder 3"/>
          <p:cNvSpPr>
            <a:spLocks noGrp="1"/>
          </p:cNvSpPr>
          <p:nvPr>
            <p:ph sz="half" idx="2"/>
          </p:nvPr>
        </p:nvSpPr>
        <p:spPr>
          <a:xfrm>
            <a:off x="5105400" y="1752600"/>
            <a:ext cx="2895600" cy="3371088"/>
          </a:xfrm>
        </p:spPr>
        <p:txBody>
          <a:bodyPr>
            <a:normAutofit fontScale="77500" lnSpcReduction="20000"/>
          </a:bodyPr>
          <a:lstStyle/>
          <a:p>
            <a:r>
              <a:rPr lang="en-US" sz="2400" dirty="0">
                <a:latin typeface="Times New Roman" pitchFamily="18" charset="0"/>
                <a:cs typeface="Times New Roman" pitchFamily="18" charset="0"/>
              </a:rPr>
              <a:t>Rheumatism of the shoulder. </a:t>
            </a:r>
          </a:p>
          <a:p>
            <a:r>
              <a:rPr lang="en-US" sz="2400" dirty="0">
                <a:latin typeface="Times New Roman" pitchFamily="18" charset="0"/>
                <a:cs typeface="Times New Roman" pitchFamily="18" charset="0"/>
              </a:rPr>
              <a:t>Dropsy after loss of vital fluids. </a:t>
            </a:r>
          </a:p>
          <a:p>
            <a:r>
              <a:rPr lang="en-US" sz="2400" dirty="0">
                <a:latin typeface="Times New Roman" pitchFamily="18" charset="0"/>
                <a:cs typeface="Times New Roman" pitchFamily="18" charset="0"/>
              </a:rPr>
              <a:t>Lumbago; better, slow walking.</a:t>
            </a:r>
          </a:p>
          <a:p>
            <a:r>
              <a:rPr lang="en-US" sz="2400" dirty="0">
                <a:latin typeface="Times New Roman" pitchFamily="18" charset="0"/>
                <a:cs typeface="Times New Roman" pitchFamily="18" charset="0"/>
              </a:rPr>
              <a:t>Pain in hip-joint, tibia, soles, and heel.</a:t>
            </a:r>
          </a:p>
          <a:p>
            <a:pPr marL="114300" indent="0">
              <a:buNone/>
            </a:pPr>
            <a:endParaRPr lang="en-US" sz="2000" dirty="0">
              <a:latin typeface="Times New Roman" pitchFamily="18" charset="0"/>
              <a:cs typeface="Times New Roman" pitchFamily="18" charset="0"/>
            </a:endParaRPr>
          </a:p>
        </p:txBody>
      </p:sp>
    </p:spTree>
    <p:extLst>
      <p:ext uri="{BB962C8B-B14F-4D97-AF65-F5344CB8AC3E}">
        <p14:creationId xmlns:p14="http://schemas.microsoft.com/office/powerpoint/2010/main" val="135832550"/>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Apothecary">
  <a:themeElements>
    <a:clrScheme name="Apothecary">
      <a:dk1>
        <a:sysClr val="windowText" lastClr="000000"/>
      </a:dk1>
      <a:lt1>
        <a:sysClr val="window" lastClr="FFFFFF"/>
      </a:lt1>
      <a:dk2>
        <a:srgbClr val="564B3C"/>
      </a:dk2>
      <a:lt2>
        <a:srgbClr val="ECEDD1"/>
      </a:lt2>
      <a:accent1>
        <a:srgbClr val="93A299"/>
      </a:accent1>
      <a:accent2>
        <a:srgbClr val="CF543F"/>
      </a:accent2>
      <a:accent3>
        <a:srgbClr val="B5AE53"/>
      </a:accent3>
      <a:accent4>
        <a:srgbClr val="848058"/>
      </a:accent4>
      <a:accent5>
        <a:srgbClr val="E8B54D"/>
      </a:accent5>
      <a:accent6>
        <a:srgbClr val="786C71"/>
      </a:accent6>
      <a:hlink>
        <a:srgbClr val="CCCC00"/>
      </a:hlink>
      <a:folHlink>
        <a:srgbClr val="B2B2B2"/>
      </a:folHlink>
    </a:clrScheme>
    <a:fontScheme name="Apothecary">
      <a:majorFont>
        <a:latin typeface="Book Antiqua"/>
        <a:ea typeface=""/>
        <a:cs typeface=""/>
        <a:font script="Jpan" typeface="HGS明朝B"/>
        <a:font script="Hang" typeface="HY견명조"/>
        <a:font script="Hans" typeface="宋体"/>
        <a:font script="Hant" typeface="新細明體"/>
        <a:font script="Arab" typeface="Times New Roman"/>
        <a:font script="Hebr" typeface="David"/>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a:ea typeface=""/>
        <a:cs typeface=""/>
        <a:font script="Jpan" typeface="ＭＳ ゴシック"/>
        <a:font script="Hang" typeface="HY견명조"/>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Apothecary">
      <a:fillStyleLst>
        <a:solidFill>
          <a:schemeClr val="phClr"/>
        </a:solidFill>
        <a:gradFill rotWithShape="1">
          <a:gsLst>
            <a:gs pos="0">
              <a:schemeClr val="phClr">
                <a:tint val="1000"/>
                <a:satMod val="100000"/>
              </a:schemeClr>
            </a:gs>
            <a:gs pos="68000">
              <a:schemeClr val="phClr">
                <a:tint val="77000"/>
                <a:satMod val="100000"/>
              </a:schemeClr>
            </a:gs>
            <a:gs pos="81000">
              <a:schemeClr val="phClr">
                <a:tint val="79000"/>
                <a:satMod val="100000"/>
              </a:schemeClr>
            </a:gs>
            <a:gs pos="86000">
              <a:schemeClr val="phClr">
                <a:tint val="73000"/>
                <a:satMod val="100000"/>
              </a:schemeClr>
            </a:gs>
            <a:gs pos="100000">
              <a:schemeClr val="phClr">
                <a:tint val="35000"/>
                <a:satMod val="100000"/>
              </a:schemeClr>
            </a:gs>
          </a:gsLst>
          <a:lin ang="5400000" scaled="0"/>
        </a:gradFill>
        <a:gradFill rotWithShape="1">
          <a:gsLst>
            <a:gs pos="0">
              <a:schemeClr val="phClr">
                <a:tint val="73000"/>
                <a:shade val="100000"/>
                <a:satMod val="150000"/>
              </a:schemeClr>
            </a:gs>
            <a:gs pos="25000">
              <a:schemeClr val="phClr">
                <a:tint val="96000"/>
                <a:shade val="80000"/>
                <a:satMod val="105000"/>
              </a:schemeClr>
            </a:gs>
            <a:gs pos="38000">
              <a:schemeClr val="phClr">
                <a:tint val="96000"/>
                <a:shade val="59000"/>
                <a:satMod val="120000"/>
              </a:schemeClr>
            </a:gs>
            <a:gs pos="55000">
              <a:schemeClr val="phClr">
                <a:tint val="100000"/>
                <a:shade val="57000"/>
                <a:satMod val="120000"/>
              </a:schemeClr>
            </a:gs>
            <a:gs pos="80000">
              <a:schemeClr val="phClr">
                <a:tint val="100000"/>
                <a:shade val="56000"/>
                <a:satMod val="145000"/>
              </a:schemeClr>
            </a:gs>
            <a:gs pos="88000">
              <a:schemeClr val="phClr">
                <a:tint val="100000"/>
                <a:shade val="63000"/>
                <a:satMod val="160000"/>
              </a:schemeClr>
            </a:gs>
            <a:gs pos="100000">
              <a:schemeClr val="phClr">
                <a:tint val="99000"/>
                <a:shade val="100000"/>
                <a:satMod val="155000"/>
              </a:schemeClr>
            </a:gs>
          </a:gsLst>
          <a:lin ang="54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scene3d>
            <a:camera prst="orthographicFront">
              <a:rot lat="0" lon="0" rev="0"/>
            </a:camera>
            <a:lightRig rig="glow" dir="tl">
              <a:rot lat="0" lon="0" rev="1800000"/>
            </a:lightRig>
          </a:scene3d>
          <a:sp3d contourW="10160" prstMaterial="dkEdge">
            <a:bevelT w="0" h="0" prst="angle"/>
            <a:contourClr>
              <a:schemeClr val="phClr">
                <a:shade val="30000"/>
                <a:satMod val="150000"/>
              </a:schemeClr>
            </a:contourClr>
          </a:sp3d>
        </a:effectStyle>
        <a:effectStyle>
          <a:effectLst>
            <a:glow rad="50800">
              <a:schemeClr val="phClr">
                <a:tint val="68000"/>
                <a:shade val="93000"/>
                <a:alpha val="37000"/>
                <a:satMod val="250000"/>
              </a:schemeClr>
            </a:glow>
          </a:effectLst>
          <a:scene3d>
            <a:camera prst="orthographicFront">
              <a:rot lat="0" lon="0" rev="0"/>
            </a:camera>
            <a:lightRig rig="glow" dir="t">
              <a:rot lat="0" lon="0" rev="1800000"/>
            </a:lightRig>
          </a:scene3d>
          <a:sp3d contourW="10160" prstMaterial="dkEdge">
            <a:bevelT w="20320" h="19050" prst="angle"/>
            <a:contourClr>
              <a:schemeClr val="phClr">
                <a:shade val="30000"/>
                <a:satMod val="150000"/>
              </a:schemeClr>
            </a:contourClr>
          </a:sp3d>
        </a:effectStyle>
      </a:effectStyleLst>
      <a:bgFillStyleLst>
        <a:solidFill>
          <a:schemeClr val="phClr"/>
        </a:solidFill>
        <a:solidFill>
          <a:schemeClr val="phClr">
            <a:tint val="93000"/>
            <a:satMod val="140000"/>
          </a:schemeClr>
        </a:solidFill>
        <a:blipFill rotWithShape="1">
          <a:blip xmlns:r="http://schemas.openxmlformats.org/officeDocument/2006/relationships" r:embed="rId1">
            <a:duotone>
              <a:schemeClr val="phClr">
                <a:tint val="70000"/>
                <a:satMod val="170000"/>
              </a:schemeClr>
              <a:schemeClr val="phClr">
                <a:shade val="70000"/>
                <a:satMod val="130000"/>
              </a:schemeClr>
            </a:duotone>
          </a:blip>
          <a:tile tx="0" ty="0" sx="100000" sy="10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Apothecary</Template>
  <TotalTime>233</TotalTime>
  <Words>635</Words>
  <Application>Microsoft Office PowerPoint</Application>
  <PresentationFormat>On-screen Show (4:3)</PresentationFormat>
  <Paragraphs>119</Paragraphs>
  <Slides>12</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12</vt:i4>
      </vt:variant>
    </vt:vector>
  </HeadingPairs>
  <TitlesOfParts>
    <vt:vector size="17" baseType="lpstr">
      <vt:lpstr>Arial</vt:lpstr>
      <vt:lpstr>Book Antiqua</vt:lpstr>
      <vt:lpstr>Century Gothic</vt:lpstr>
      <vt:lpstr>Times New Roman</vt:lpstr>
      <vt:lpstr>Apothecary</vt:lpstr>
      <vt:lpstr>MEDICINE Ferrum Mettalicum</vt:lpstr>
      <vt:lpstr> </vt:lpstr>
      <vt:lpstr>SYMPTOMS </vt:lpstr>
      <vt:lpstr>Eyes:                         Nose: </vt:lpstr>
      <vt:lpstr>Face:                          Mouth:                       </vt:lpstr>
      <vt:lpstr>Stomach                 Stool</vt:lpstr>
      <vt:lpstr>MIDNIGHT                                          INTOLERANCE OF          Urine: EGGS: </vt:lpstr>
      <vt:lpstr>Female:                            Respiratory:  </vt:lpstr>
      <vt:lpstr>  Heart:                                Extremities:  </vt:lpstr>
      <vt:lpstr>  Skin:                              Fever:  </vt:lpstr>
      <vt:lpstr>General Modalities</vt:lpstr>
      <vt:lpstr>Relationships</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Assignment</dc:title>
  <dc:creator>Manahil Zawar</dc:creator>
  <cp:lastModifiedBy>MALIK YOUNAS IMRAN</cp:lastModifiedBy>
  <cp:revision>15</cp:revision>
  <dcterms:created xsi:type="dcterms:W3CDTF">2020-03-27T11:09:13Z</dcterms:created>
  <dcterms:modified xsi:type="dcterms:W3CDTF">2020-03-28T11:14:28Z</dcterms:modified>
</cp:coreProperties>
</file>